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slides/slide187.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176.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183.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90"/>
  </p:notesMasterIdLst>
  <p:sldIdLst>
    <p:sldId id="256" r:id="rId2"/>
    <p:sldId id="257" r:id="rId3"/>
    <p:sldId id="258" r:id="rId4"/>
    <p:sldId id="259" r:id="rId5"/>
    <p:sldId id="260" r:id="rId6"/>
    <p:sldId id="263" r:id="rId7"/>
    <p:sldId id="264" r:id="rId8"/>
    <p:sldId id="265" r:id="rId9"/>
    <p:sldId id="262" r:id="rId10"/>
    <p:sldId id="266" r:id="rId11"/>
    <p:sldId id="267" r:id="rId12"/>
    <p:sldId id="268" r:id="rId13"/>
    <p:sldId id="269" r:id="rId14"/>
    <p:sldId id="270" r:id="rId15"/>
    <p:sldId id="496" r:id="rId16"/>
    <p:sldId id="272" r:id="rId17"/>
    <p:sldId id="273" r:id="rId18"/>
    <p:sldId id="271" r:id="rId19"/>
    <p:sldId id="279" r:id="rId20"/>
    <p:sldId id="276" r:id="rId21"/>
    <p:sldId id="277" r:id="rId22"/>
    <p:sldId id="280" r:id="rId23"/>
    <p:sldId id="278" r:id="rId24"/>
    <p:sldId id="281" r:id="rId25"/>
    <p:sldId id="282" r:id="rId26"/>
    <p:sldId id="283" r:id="rId27"/>
    <p:sldId id="284" r:id="rId28"/>
    <p:sldId id="285" r:id="rId29"/>
    <p:sldId id="290" r:id="rId30"/>
    <p:sldId id="287" r:id="rId31"/>
    <p:sldId id="288" r:id="rId32"/>
    <p:sldId id="291" r:id="rId33"/>
    <p:sldId id="292" r:id="rId34"/>
    <p:sldId id="293" r:id="rId35"/>
    <p:sldId id="289" r:id="rId36"/>
    <p:sldId id="294" r:id="rId37"/>
    <p:sldId id="295" r:id="rId38"/>
    <p:sldId id="296" r:id="rId39"/>
    <p:sldId id="297" r:id="rId40"/>
    <p:sldId id="298" r:id="rId41"/>
    <p:sldId id="299" r:id="rId42"/>
    <p:sldId id="300" r:id="rId43"/>
    <p:sldId id="304" r:id="rId44"/>
    <p:sldId id="301" r:id="rId45"/>
    <p:sldId id="302" r:id="rId46"/>
    <p:sldId id="305" r:id="rId47"/>
    <p:sldId id="303" r:id="rId48"/>
    <p:sldId id="306" r:id="rId49"/>
    <p:sldId id="307" r:id="rId50"/>
    <p:sldId id="308" r:id="rId51"/>
    <p:sldId id="309" r:id="rId52"/>
    <p:sldId id="329" r:id="rId53"/>
    <p:sldId id="310" r:id="rId54"/>
    <p:sldId id="318" r:id="rId55"/>
    <p:sldId id="319" r:id="rId56"/>
    <p:sldId id="320" r:id="rId57"/>
    <p:sldId id="383" r:id="rId58"/>
    <p:sldId id="384" r:id="rId59"/>
    <p:sldId id="385" r:id="rId60"/>
    <p:sldId id="386" r:id="rId61"/>
    <p:sldId id="387" r:id="rId62"/>
    <p:sldId id="312" r:id="rId63"/>
    <p:sldId id="388" r:id="rId64"/>
    <p:sldId id="390" r:id="rId65"/>
    <p:sldId id="313" r:id="rId66"/>
    <p:sldId id="314" r:id="rId67"/>
    <p:sldId id="497" r:id="rId68"/>
    <p:sldId id="500" r:id="rId69"/>
    <p:sldId id="499" r:id="rId70"/>
    <p:sldId id="498" r:id="rId71"/>
    <p:sldId id="501" r:id="rId72"/>
    <p:sldId id="502" r:id="rId73"/>
    <p:sldId id="503" r:id="rId74"/>
    <p:sldId id="315" r:id="rId75"/>
    <p:sldId id="316" r:id="rId76"/>
    <p:sldId id="355" r:id="rId77"/>
    <p:sldId id="356" r:id="rId78"/>
    <p:sldId id="357" r:id="rId79"/>
    <p:sldId id="393" r:id="rId80"/>
    <p:sldId id="358" r:id="rId81"/>
    <p:sldId id="359" r:id="rId82"/>
    <p:sldId id="360" r:id="rId83"/>
    <p:sldId id="361" r:id="rId84"/>
    <p:sldId id="362" r:id="rId85"/>
    <p:sldId id="363" r:id="rId86"/>
    <p:sldId id="364" r:id="rId87"/>
    <p:sldId id="365" r:id="rId88"/>
    <p:sldId id="366" r:id="rId89"/>
    <p:sldId id="427" r:id="rId90"/>
    <p:sldId id="428" r:id="rId91"/>
    <p:sldId id="367" r:id="rId92"/>
    <p:sldId id="368" r:id="rId93"/>
    <p:sldId id="369" r:id="rId94"/>
    <p:sldId id="370" r:id="rId95"/>
    <p:sldId id="371" r:id="rId96"/>
    <p:sldId id="372" r:id="rId97"/>
    <p:sldId id="373" r:id="rId98"/>
    <p:sldId id="374" r:id="rId99"/>
    <p:sldId id="375" r:id="rId100"/>
    <p:sldId id="376" r:id="rId101"/>
    <p:sldId id="377" r:id="rId102"/>
    <p:sldId id="379" r:id="rId103"/>
    <p:sldId id="380" r:id="rId104"/>
    <p:sldId id="381" r:id="rId105"/>
    <p:sldId id="382" r:id="rId106"/>
    <p:sldId id="394" r:id="rId107"/>
    <p:sldId id="406" r:id="rId108"/>
    <p:sldId id="408" r:id="rId109"/>
    <p:sldId id="409" r:id="rId110"/>
    <p:sldId id="410" r:id="rId111"/>
    <p:sldId id="411" r:id="rId112"/>
    <p:sldId id="412" r:id="rId113"/>
    <p:sldId id="413" r:id="rId114"/>
    <p:sldId id="414" r:id="rId115"/>
    <p:sldId id="419" r:id="rId116"/>
    <p:sldId id="420" r:id="rId117"/>
    <p:sldId id="422" r:id="rId118"/>
    <p:sldId id="421" r:id="rId119"/>
    <p:sldId id="416" r:id="rId120"/>
    <p:sldId id="418" r:id="rId121"/>
    <p:sldId id="423" r:id="rId122"/>
    <p:sldId id="424" r:id="rId123"/>
    <p:sldId id="425" r:id="rId124"/>
    <p:sldId id="426" r:id="rId125"/>
    <p:sldId id="429" r:id="rId126"/>
    <p:sldId id="430" r:id="rId127"/>
    <p:sldId id="431" r:id="rId128"/>
    <p:sldId id="435" r:id="rId129"/>
    <p:sldId id="436" r:id="rId130"/>
    <p:sldId id="437" r:id="rId131"/>
    <p:sldId id="438" r:id="rId132"/>
    <p:sldId id="439" r:id="rId133"/>
    <p:sldId id="440" r:id="rId134"/>
    <p:sldId id="441" r:id="rId135"/>
    <p:sldId id="442" r:id="rId136"/>
    <p:sldId id="443" r:id="rId137"/>
    <p:sldId id="444" r:id="rId138"/>
    <p:sldId id="445" r:id="rId139"/>
    <p:sldId id="446" r:id="rId140"/>
    <p:sldId id="447" r:id="rId141"/>
    <p:sldId id="448" r:id="rId142"/>
    <p:sldId id="449" r:id="rId143"/>
    <p:sldId id="450" r:id="rId144"/>
    <p:sldId id="451" r:id="rId145"/>
    <p:sldId id="452" r:id="rId146"/>
    <p:sldId id="453" r:id="rId147"/>
    <p:sldId id="454" r:id="rId148"/>
    <p:sldId id="455" r:id="rId149"/>
    <p:sldId id="456" r:id="rId150"/>
    <p:sldId id="492" r:id="rId151"/>
    <p:sldId id="493" r:id="rId152"/>
    <p:sldId id="457" r:id="rId153"/>
    <p:sldId id="458" r:id="rId154"/>
    <p:sldId id="459" r:id="rId155"/>
    <p:sldId id="460" r:id="rId156"/>
    <p:sldId id="461" r:id="rId157"/>
    <p:sldId id="462" r:id="rId158"/>
    <p:sldId id="463" r:id="rId159"/>
    <p:sldId id="464" r:id="rId160"/>
    <p:sldId id="465" r:id="rId161"/>
    <p:sldId id="466" r:id="rId162"/>
    <p:sldId id="467" r:id="rId163"/>
    <p:sldId id="468" r:id="rId164"/>
    <p:sldId id="469" r:id="rId165"/>
    <p:sldId id="470" r:id="rId166"/>
    <p:sldId id="471" r:id="rId167"/>
    <p:sldId id="472" r:id="rId168"/>
    <p:sldId id="473" r:id="rId169"/>
    <p:sldId id="474" r:id="rId170"/>
    <p:sldId id="475" r:id="rId171"/>
    <p:sldId id="476" r:id="rId172"/>
    <p:sldId id="477" r:id="rId173"/>
    <p:sldId id="478" r:id="rId174"/>
    <p:sldId id="479" r:id="rId175"/>
    <p:sldId id="480" r:id="rId176"/>
    <p:sldId id="481" r:id="rId177"/>
    <p:sldId id="482" r:id="rId178"/>
    <p:sldId id="483" r:id="rId179"/>
    <p:sldId id="484" r:id="rId180"/>
    <p:sldId id="485" r:id="rId181"/>
    <p:sldId id="486" r:id="rId182"/>
    <p:sldId id="487" r:id="rId183"/>
    <p:sldId id="488" r:id="rId184"/>
    <p:sldId id="489" r:id="rId185"/>
    <p:sldId id="490" r:id="rId186"/>
    <p:sldId id="491" r:id="rId187"/>
    <p:sldId id="494" r:id="rId188"/>
    <p:sldId id="274" r:id="rId18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632" autoAdjust="0"/>
  </p:normalViewPr>
  <p:slideViewPr>
    <p:cSldViewPr>
      <p:cViewPr>
        <p:scale>
          <a:sx n="70" d="100"/>
          <a:sy n="70" d="100"/>
        </p:scale>
        <p:origin x="-1164" y="-24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7A145C-B113-4FA7-9183-ACF66BEEE8B5}" type="datetimeFigureOut">
              <a:rPr lang="en-CA" smtClean="0"/>
              <a:pPr/>
              <a:t>07/02/2018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5D3EC6-9C98-436F-B5F7-FA3645F3E2CA}" type="slidenum">
              <a:rPr lang="en-CA" smtClean="0"/>
              <a:pPr/>
              <a:t>‹#›</a:t>
            </a:fld>
            <a:endParaRPr lang="en-C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6A7BBA-5A04-4DA2-93C6-D6EA9A20C221}" type="slidenum">
              <a:rPr lang="zh-CN" altLang="en-US"/>
              <a:pPr/>
              <a:t>30</a:t>
            </a:fld>
            <a:endParaRPr lang="en-US" altLang="zh-CN"/>
          </a:p>
        </p:txBody>
      </p:sp>
      <p:sp>
        <p:nvSpPr>
          <p:cNvPr id="48130" name="Rectangle 2"/>
          <p:cNvSpPr>
            <a:spLocks noGrp="1" noRot="1" noChangeAspect="1" noChangeArrowheads="1" noTextEdit="1"/>
          </p:cNvSpPr>
          <p:nvPr>
            <p:ph type="sldImg"/>
          </p:nvPr>
        </p:nvSpPr>
        <p:spPr>
          <a:xfrm>
            <a:off x="1150938" y="692150"/>
            <a:ext cx="4556125" cy="3416300"/>
          </a:xfrm>
          <a:ln/>
        </p:spPr>
      </p:sp>
      <p:sp>
        <p:nvSpPr>
          <p:cNvPr id="48131" name="Rectangle 3"/>
          <p:cNvSpPr>
            <a:spLocks noGrp="1" noChangeArrowheads="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2E50559E-086D-4FC0-8345-7D6C68365AC8}" type="datetimeFigureOut">
              <a:rPr lang="en-CA" smtClean="0"/>
              <a:pPr/>
              <a:t>07/02/2018</a:t>
            </a:fld>
            <a:endParaRPr lang="en-CA"/>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CA"/>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FC436F65-AE28-4032-B5F8-FB02F879DC0C}" type="slidenum">
              <a:rPr lang="en-CA" smtClean="0"/>
              <a:pPr/>
              <a:t>‹#›</a:t>
            </a:fld>
            <a:endParaRPr lang="en-CA"/>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E50559E-086D-4FC0-8345-7D6C68365AC8}" type="datetimeFigureOut">
              <a:rPr lang="en-CA" smtClean="0"/>
              <a:pPr/>
              <a:t>07/02/2018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C436F65-AE28-4032-B5F8-FB02F879DC0C}"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2E50559E-086D-4FC0-8345-7D6C68365AC8}" type="datetimeFigureOut">
              <a:rPr lang="en-CA" smtClean="0"/>
              <a:pPr/>
              <a:t>07/02/2018</a:t>
            </a:fld>
            <a:endParaRPr lang="en-CA"/>
          </a:p>
        </p:txBody>
      </p:sp>
      <p:sp>
        <p:nvSpPr>
          <p:cNvPr id="5" name="Footer Placeholder 4"/>
          <p:cNvSpPr>
            <a:spLocks noGrp="1"/>
          </p:cNvSpPr>
          <p:nvPr>
            <p:ph type="ftr" sz="quarter" idx="11"/>
          </p:nvPr>
        </p:nvSpPr>
        <p:spPr>
          <a:xfrm>
            <a:off x="457201" y="6248207"/>
            <a:ext cx="5573483" cy="365125"/>
          </a:xfrm>
        </p:spPr>
        <p:txBody>
          <a:bodyPr/>
          <a:lstStyle/>
          <a:p>
            <a:endParaRPr lang="en-CA"/>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FC436F65-AE28-4032-B5F8-FB02F879DC0C}" type="slidenum">
              <a:rPr lang="en-CA" smtClean="0"/>
              <a:pPr/>
              <a:t>‹#›</a:t>
            </a:fld>
            <a:endParaRPr lang="en-CA"/>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2E50559E-086D-4FC0-8345-7D6C68365AC8}" type="datetimeFigureOut">
              <a:rPr lang="en-CA" smtClean="0"/>
              <a:pPr/>
              <a:t>07/02/2018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FC436F65-AE28-4032-B5F8-FB02F879DC0C}" type="slidenum">
              <a:rPr lang="en-CA" smtClean="0"/>
              <a:pPr/>
              <a:t>‹#›</a:t>
            </a:fld>
            <a:endParaRPr lang="en-CA"/>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2E50559E-086D-4FC0-8345-7D6C68365AC8}" type="datetimeFigureOut">
              <a:rPr lang="en-CA" smtClean="0"/>
              <a:pPr/>
              <a:t>07/02/2018</a:t>
            </a:fld>
            <a:endParaRPr lang="en-CA"/>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FC436F65-AE28-4032-B5F8-FB02F879DC0C}" type="slidenum">
              <a:rPr lang="en-CA" smtClean="0"/>
              <a:pPr/>
              <a:t>‹#›</a:t>
            </a:fld>
            <a:endParaRPr lang="en-CA"/>
          </a:p>
        </p:txBody>
      </p:sp>
      <p:sp>
        <p:nvSpPr>
          <p:cNvPr id="14" name="Footer Placeholder 13"/>
          <p:cNvSpPr>
            <a:spLocks noGrp="1"/>
          </p:cNvSpPr>
          <p:nvPr>
            <p:ph type="ftr" sz="quarter" idx="12"/>
          </p:nvPr>
        </p:nvSpPr>
        <p:spPr/>
        <p:txBody>
          <a:bodyPr/>
          <a:lstStyle/>
          <a:p>
            <a:endParaRPr lang="en-CA"/>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2E50559E-086D-4FC0-8345-7D6C68365AC8}" type="datetimeFigureOut">
              <a:rPr lang="en-CA" smtClean="0"/>
              <a:pPr/>
              <a:t>07/02/2018</a:t>
            </a:fld>
            <a:endParaRPr lang="en-CA"/>
          </a:p>
        </p:txBody>
      </p:sp>
      <p:sp>
        <p:nvSpPr>
          <p:cNvPr id="10" name="Slide Number Placeholder 9"/>
          <p:cNvSpPr>
            <a:spLocks noGrp="1"/>
          </p:cNvSpPr>
          <p:nvPr>
            <p:ph type="sldNum" sz="quarter" idx="16"/>
          </p:nvPr>
        </p:nvSpPr>
        <p:spPr/>
        <p:txBody>
          <a:bodyPr rtlCol="0"/>
          <a:lstStyle/>
          <a:p>
            <a:fld id="{FC436F65-AE28-4032-B5F8-FB02F879DC0C}" type="slidenum">
              <a:rPr lang="en-CA" smtClean="0"/>
              <a:pPr/>
              <a:t>‹#›</a:t>
            </a:fld>
            <a:endParaRPr lang="en-CA"/>
          </a:p>
        </p:txBody>
      </p:sp>
      <p:sp>
        <p:nvSpPr>
          <p:cNvPr id="12" name="Footer Placeholder 11"/>
          <p:cNvSpPr>
            <a:spLocks noGrp="1"/>
          </p:cNvSpPr>
          <p:nvPr>
            <p:ph type="ftr" sz="quarter" idx="17"/>
          </p:nvPr>
        </p:nvSpPr>
        <p:spPr/>
        <p:txBody>
          <a:bodyPr rtlCol="0"/>
          <a:lstStyle/>
          <a:p>
            <a:endParaRPr lang="en-C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2E50559E-086D-4FC0-8345-7D6C68365AC8}" type="datetimeFigureOut">
              <a:rPr lang="en-CA" smtClean="0"/>
              <a:pPr/>
              <a:t>07/02/2018</a:t>
            </a:fld>
            <a:endParaRPr lang="en-CA"/>
          </a:p>
        </p:txBody>
      </p:sp>
      <p:sp>
        <p:nvSpPr>
          <p:cNvPr id="12" name="Slide Number Placeholder 11"/>
          <p:cNvSpPr>
            <a:spLocks noGrp="1"/>
          </p:cNvSpPr>
          <p:nvPr>
            <p:ph type="sldNum" sz="quarter" idx="16"/>
          </p:nvPr>
        </p:nvSpPr>
        <p:spPr/>
        <p:txBody>
          <a:bodyPr rtlCol="0"/>
          <a:lstStyle/>
          <a:p>
            <a:fld id="{FC436F65-AE28-4032-B5F8-FB02F879DC0C}" type="slidenum">
              <a:rPr lang="en-CA" smtClean="0"/>
              <a:pPr/>
              <a:t>‹#›</a:t>
            </a:fld>
            <a:endParaRPr lang="en-CA"/>
          </a:p>
        </p:txBody>
      </p:sp>
      <p:sp>
        <p:nvSpPr>
          <p:cNvPr id="14" name="Footer Placeholder 13"/>
          <p:cNvSpPr>
            <a:spLocks noGrp="1"/>
          </p:cNvSpPr>
          <p:nvPr>
            <p:ph type="ftr" sz="quarter" idx="17"/>
          </p:nvPr>
        </p:nvSpPr>
        <p:spPr/>
        <p:txBody>
          <a:bodyPr rtlCol="0"/>
          <a:lstStyle/>
          <a:p>
            <a:endParaRPr lang="en-CA"/>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2E50559E-086D-4FC0-8345-7D6C68365AC8}" type="datetimeFigureOut">
              <a:rPr lang="en-CA" smtClean="0"/>
              <a:pPr/>
              <a:t>07/02/2018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FC436F65-AE28-4032-B5F8-FB02F879DC0C}" type="slidenum">
              <a:rPr lang="en-CA" smtClean="0"/>
              <a:pPr/>
              <a:t>‹#›</a:t>
            </a:fld>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50559E-086D-4FC0-8345-7D6C68365AC8}" type="datetimeFigureOut">
              <a:rPr lang="en-CA" smtClean="0"/>
              <a:pPr/>
              <a:t>07/02/2018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FC436F65-AE28-4032-B5F8-FB02F879DC0C}"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2E50559E-086D-4FC0-8345-7D6C68365AC8}" type="datetimeFigureOut">
              <a:rPr lang="en-CA" smtClean="0"/>
              <a:pPr/>
              <a:t>07/02/2018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FC436F65-AE28-4032-B5F8-FB02F879DC0C}" type="slidenum">
              <a:rPr lang="en-CA" smtClean="0"/>
              <a:pPr/>
              <a:t>‹#›</a:t>
            </a:fld>
            <a:endParaRPr lang="en-CA"/>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2E50559E-086D-4FC0-8345-7D6C68365AC8}" type="datetimeFigureOut">
              <a:rPr lang="en-CA" smtClean="0"/>
              <a:pPr/>
              <a:t>07/02/2018</a:t>
            </a:fld>
            <a:endParaRPr lang="en-CA"/>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FC436F65-AE28-4032-B5F8-FB02F879DC0C}" type="slidenum">
              <a:rPr lang="en-CA" smtClean="0"/>
              <a:pPr/>
              <a:t>‹#›</a:t>
            </a:fld>
            <a:endParaRPr lang="en-CA"/>
          </a:p>
        </p:txBody>
      </p:sp>
      <p:sp>
        <p:nvSpPr>
          <p:cNvPr id="14" name="Footer Placeholder 13"/>
          <p:cNvSpPr>
            <a:spLocks noGrp="1"/>
          </p:cNvSpPr>
          <p:nvPr>
            <p:ph type="ftr" sz="quarter" idx="12"/>
          </p:nvPr>
        </p:nvSpPr>
        <p:spPr>
          <a:xfrm>
            <a:off x="1600200" y="6248206"/>
            <a:ext cx="4572000" cy="365125"/>
          </a:xfrm>
        </p:spPr>
        <p:txBody>
          <a:bodyPr rtlCol="0"/>
          <a:lstStyle/>
          <a:p>
            <a:endParaRPr lang="en-CA"/>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2E50559E-086D-4FC0-8345-7D6C68365AC8}" type="datetimeFigureOut">
              <a:rPr lang="en-CA" smtClean="0"/>
              <a:pPr/>
              <a:t>07/02/2018</a:t>
            </a:fld>
            <a:endParaRPr lang="en-CA"/>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CA"/>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C436F65-AE28-4032-B5F8-FB02F879DC0C}"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12" y="2204864"/>
            <a:ext cx="9468544" cy="2592288"/>
          </a:xfrm>
        </p:spPr>
        <p:txBody>
          <a:bodyPr>
            <a:noAutofit/>
          </a:bodyPr>
          <a:lstStyle/>
          <a:p>
            <a:r>
              <a:rPr lang="en-CA" sz="3600" dirty="0" smtClean="0"/>
              <a:t>procedure-Oriented (Structured) programming</a:t>
            </a:r>
            <a:br>
              <a:rPr lang="en-CA" sz="3600" dirty="0" smtClean="0"/>
            </a:br>
            <a:r>
              <a:rPr lang="en-CA" sz="3600" dirty="0" smtClean="0"/>
              <a:t> 					</a:t>
            </a:r>
            <a:r>
              <a:rPr lang="en-CA" sz="3600" dirty="0" err="1" smtClean="0"/>
              <a:t>vs</a:t>
            </a:r>
            <a:r>
              <a:rPr lang="en-CA" sz="3600" dirty="0" smtClean="0"/>
              <a:t> </a:t>
            </a:r>
            <a:br>
              <a:rPr lang="en-CA" sz="3600" dirty="0" smtClean="0"/>
            </a:br>
            <a:r>
              <a:rPr lang="en-CA" sz="3600" dirty="0" smtClean="0"/>
              <a:t>Object-oriented programming 					</a:t>
            </a:r>
            <a:endParaRPr lang="en-CA" sz="3600" dirty="0"/>
          </a:p>
        </p:txBody>
      </p:sp>
      <p:sp>
        <p:nvSpPr>
          <p:cNvPr id="3" name="Subtitle 2"/>
          <p:cNvSpPr>
            <a:spLocks noGrp="1"/>
          </p:cNvSpPr>
          <p:nvPr>
            <p:ph type="subTitle" idx="1"/>
          </p:nvPr>
        </p:nvSpPr>
        <p:spPr>
          <a:xfrm>
            <a:off x="2362200" y="6093296"/>
            <a:ext cx="6705600" cy="685800"/>
          </a:xfrm>
        </p:spPr>
        <p:txBody>
          <a:bodyPr/>
          <a:lstStyle/>
          <a:p>
            <a:r>
              <a:rPr lang="en-CA" dirty="0" smtClean="0"/>
              <a:t>Md. </a:t>
            </a:r>
            <a:r>
              <a:rPr lang="en-CA" dirty="0" err="1" smtClean="0"/>
              <a:t>Kowsar</a:t>
            </a:r>
            <a:r>
              <a:rPr lang="en-CA" dirty="0" smtClean="0"/>
              <a:t> </a:t>
            </a:r>
            <a:r>
              <a:rPr lang="en-CA" dirty="0" err="1" smtClean="0"/>
              <a:t>Hossain</a:t>
            </a:r>
            <a:r>
              <a:rPr lang="en-CA" dirty="0" smtClean="0"/>
              <a:t> (AUVI)</a:t>
            </a:r>
            <a:endParaRPr lang="en-CA"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Real world problems</a:t>
            </a:r>
            <a:endParaRPr lang="en-CA" dirty="0"/>
          </a:p>
        </p:txBody>
      </p:sp>
      <p:pic>
        <p:nvPicPr>
          <p:cNvPr id="83970" name="Picture 2" descr="https://participaction.files.wordpress.com/2008/07/mlm-group-cartoon1.gif"/>
          <p:cNvPicPr>
            <a:picLocks noChangeAspect="1" noChangeArrowheads="1"/>
          </p:cNvPicPr>
          <p:nvPr/>
        </p:nvPicPr>
        <p:blipFill>
          <a:blip r:embed="rId2" cstate="print"/>
          <a:srcRect/>
          <a:stretch>
            <a:fillRect/>
          </a:stretch>
        </p:blipFill>
        <p:spPr bwMode="auto">
          <a:xfrm>
            <a:off x="1907704" y="2132856"/>
            <a:ext cx="5328592" cy="3744416"/>
          </a:xfrm>
          <a:prstGeom prst="rect">
            <a:avLst/>
          </a:prstGeom>
          <a:noFill/>
        </p:spPr>
      </p:pic>
      <p:sp>
        <p:nvSpPr>
          <p:cNvPr id="5" name="TextBox 4"/>
          <p:cNvSpPr txBox="1"/>
          <p:nvPr/>
        </p:nvSpPr>
        <p:spPr>
          <a:xfrm>
            <a:off x="1187624" y="2492896"/>
            <a:ext cx="1031051" cy="369332"/>
          </a:xfrm>
          <a:prstGeom prst="rect">
            <a:avLst/>
          </a:prstGeom>
          <a:noFill/>
        </p:spPr>
        <p:txBody>
          <a:bodyPr wrap="none" rtlCol="0">
            <a:spAutoFit/>
          </a:bodyPr>
          <a:lstStyle/>
          <a:p>
            <a:r>
              <a:rPr lang="en-CA" dirty="0" smtClean="0"/>
              <a:t>Leonard</a:t>
            </a:r>
            <a:endParaRPr lang="en-CA" dirty="0"/>
          </a:p>
        </p:txBody>
      </p:sp>
      <p:cxnSp>
        <p:nvCxnSpPr>
          <p:cNvPr id="7" name="Straight Arrow Connector 6"/>
          <p:cNvCxnSpPr>
            <a:stCxn id="5" idx="3"/>
          </p:cNvCxnSpPr>
          <p:nvPr/>
        </p:nvCxnSpPr>
        <p:spPr>
          <a:xfrm>
            <a:off x="2218675" y="2677562"/>
            <a:ext cx="409109" cy="1033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04248" y="2267580"/>
            <a:ext cx="838691" cy="369332"/>
          </a:xfrm>
          <a:prstGeom prst="rect">
            <a:avLst/>
          </a:prstGeom>
          <a:noFill/>
        </p:spPr>
        <p:txBody>
          <a:bodyPr wrap="none" rtlCol="0">
            <a:spAutoFit/>
          </a:bodyPr>
          <a:lstStyle/>
          <a:p>
            <a:r>
              <a:rPr lang="en-CA" dirty="0" smtClean="0"/>
              <a:t>Penny</a:t>
            </a:r>
            <a:endParaRPr lang="en-CA" dirty="0"/>
          </a:p>
        </p:txBody>
      </p:sp>
      <p:cxnSp>
        <p:nvCxnSpPr>
          <p:cNvPr id="11" name="Straight Arrow Connector 10"/>
          <p:cNvCxnSpPr/>
          <p:nvPr/>
        </p:nvCxnSpPr>
        <p:spPr>
          <a:xfrm flipH="1">
            <a:off x="6660232" y="2564904"/>
            <a:ext cx="216024"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1560" y="4355812"/>
            <a:ext cx="1031051" cy="369332"/>
          </a:xfrm>
          <a:prstGeom prst="rect">
            <a:avLst/>
          </a:prstGeom>
          <a:noFill/>
        </p:spPr>
        <p:txBody>
          <a:bodyPr wrap="none" rtlCol="0">
            <a:spAutoFit/>
          </a:bodyPr>
          <a:lstStyle/>
          <a:p>
            <a:r>
              <a:rPr lang="en-CA" dirty="0"/>
              <a:t>S</a:t>
            </a:r>
            <a:r>
              <a:rPr lang="en-CA" dirty="0" smtClean="0"/>
              <a:t>heldon</a:t>
            </a:r>
            <a:endParaRPr lang="en-CA" dirty="0"/>
          </a:p>
        </p:txBody>
      </p:sp>
      <p:cxnSp>
        <p:nvCxnSpPr>
          <p:cNvPr id="14" name="Straight Arrow Connector 13"/>
          <p:cNvCxnSpPr/>
          <p:nvPr/>
        </p:nvCxnSpPr>
        <p:spPr>
          <a:xfrm flipV="1">
            <a:off x="1619672" y="4437112"/>
            <a:ext cx="576064"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59357" y="3995772"/>
            <a:ext cx="646331" cy="369332"/>
          </a:xfrm>
          <a:prstGeom prst="rect">
            <a:avLst/>
          </a:prstGeom>
          <a:noFill/>
        </p:spPr>
        <p:txBody>
          <a:bodyPr wrap="none" rtlCol="0">
            <a:spAutoFit/>
          </a:bodyPr>
          <a:lstStyle/>
          <a:p>
            <a:r>
              <a:rPr lang="en-CA" dirty="0" smtClean="0"/>
              <a:t>Amy</a:t>
            </a:r>
            <a:endParaRPr lang="en-CA" dirty="0"/>
          </a:p>
        </p:txBody>
      </p:sp>
      <p:cxnSp>
        <p:nvCxnSpPr>
          <p:cNvPr id="17" name="Straight Arrow Connector 16"/>
          <p:cNvCxnSpPr>
            <a:stCxn id="15" idx="1"/>
          </p:cNvCxnSpPr>
          <p:nvPr/>
        </p:nvCxnSpPr>
        <p:spPr>
          <a:xfrm flipH="1" flipV="1">
            <a:off x="6876257" y="4149080"/>
            <a:ext cx="483100" cy="31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949283" y="6021288"/>
            <a:ext cx="1710725" cy="369332"/>
          </a:xfrm>
          <a:prstGeom prst="rect">
            <a:avLst/>
          </a:prstGeom>
          <a:noFill/>
        </p:spPr>
        <p:txBody>
          <a:bodyPr wrap="none" rtlCol="0">
            <a:spAutoFit/>
          </a:bodyPr>
          <a:lstStyle/>
          <a:p>
            <a:r>
              <a:rPr lang="en-CA" b="1" dirty="0" smtClean="0"/>
              <a:t>Class: person</a:t>
            </a:r>
            <a:endParaRPr lang="en-CA" b="1"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 function friendly to two classes</a:t>
            </a:r>
            <a:endParaRPr lang="en-CA" dirty="0"/>
          </a:p>
        </p:txBody>
      </p:sp>
      <p:pic>
        <p:nvPicPr>
          <p:cNvPr id="10242" name="Picture 2"/>
          <p:cNvPicPr>
            <a:picLocks noChangeAspect="1" noChangeArrowheads="1"/>
          </p:cNvPicPr>
          <p:nvPr/>
        </p:nvPicPr>
        <p:blipFill>
          <a:blip r:embed="rId2" cstate="print"/>
          <a:srcRect/>
          <a:stretch>
            <a:fillRect/>
          </a:stretch>
        </p:blipFill>
        <p:spPr bwMode="auto">
          <a:xfrm>
            <a:off x="467544" y="1772816"/>
            <a:ext cx="3744416" cy="4680520"/>
          </a:xfrm>
          <a:prstGeom prst="rect">
            <a:avLst/>
          </a:prstGeom>
          <a:noFill/>
          <a:ln w="9525">
            <a:noFill/>
            <a:miter lim="800000"/>
            <a:headEnd/>
            <a:tailEnd/>
          </a:ln>
        </p:spPr>
      </p:pic>
      <p:sp>
        <p:nvSpPr>
          <p:cNvPr id="5" name="Rectangle 4"/>
          <p:cNvSpPr/>
          <p:nvPr/>
        </p:nvSpPr>
        <p:spPr>
          <a:xfrm>
            <a:off x="395536" y="5085184"/>
            <a:ext cx="3744416" cy="136815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1266" name="Picture 2"/>
          <p:cNvPicPr>
            <a:picLocks noChangeAspect="1" noChangeArrowheads="1"/>
          </p:cNvPicPr>
          <p:nvPr/>
        </p:nvPicPr>
        <p:blipFill>
          <a:blip r:embed="rId3" cstate="print"/>
          <a:srcRect/>
          <a:stretch>
            <a:fillRect/>
          </a:stretch>
        </p:blipFill>
        <p:spPr bwMode="auto">
          <a:xfrm>
            <a:off x="6012160" y="2636912"/>
            <a:ext cx="1571625" cy="25202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012160" y="2636912"/>
            <a:ext cx="1571625" cy="252028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CA" dirty="0" smtClean="0"/>
              <a:t>A function friendly to two classes</a:t>
            </a:r>
            <a:endParaRPr lang="en-CA" dirty="0"/>
          </a:p>
        </p:txBody>
      </p:sp>
      <p:pic>
        <p:nvPicPr>
          <p:cNvPr id="10242" name="Picture 2"/>
          <p:cNvPicPr>
            <a:picLocks noChangeAspect="1" noChangeArrowheads="1"/>
          </p:cNvPicPr>
          <p:nvPr/>
        </p:nvPicPr>
        <p:blipFill>
          <a:blip r:embed="rId3" cstate="print"/>
          <a:srcRect/>
          <a:stretch>
            <a:fillRect/>
          </a:stretch>
        </p:blipFill>
        <p:spPr bwMode="auto">
          <a:xfrm>
            <a:off x="467544" y="1772816"/>
            <a:ext cx="3744416" cy="4680520"/>
          </a:xfrm>
          <a:prstGeom prst="rect">
            <a:avLst/>
          </a:prstGeom>
          <a:noFill/>
          <a:ln w="9525">
            <a:noFill/>
            <a:miter lim="800000"/>
            <a:headEnd/>
            <a:tailEnd/>
          </a:ln>
        </p:spPr>
      </p:pic>
      <p:sp>
        <p:nvSpPr>
          <p:cNvPr id="5" name="Rectangle 4"/>
          <p:cNvSpPr/>
          <p:nvPr/>
        </p:nvSpPr>
        <p:spPr>
          <a:xfrm>
            <a:off x="6012160" y="3356992"/>
            <a:ext cx="158417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012160" y="2636912"/>
            <a:ext cx="1571625" cy="252028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CA" dirty="0" smtClean="0"/>
              <a:t>A function friendly to two classes</a:t>
            </a:r>
            <a:endParaRPr lang="en-CA" dirty="0"/>
          </a:p>
        </p:txBody>
      </p:sp>
      <p:pic>
        <p:nvPicPr>
          <p:cNvPr id="10242" name="Picture 2"/>
          <p:cNvPicPr>
            <a:picLocks noChangeAspect="1" noChangeArrowheads="1"/>
          </p:cNvPicPr>
          <p:nvPr/>
        </p:nvPicPr>
        <p:blipFill>
          <a:blip r:embed="rId3" cstate="print"/>
          <a:srcRect/>
          <a:stretch>
            <a:fillRect/>
          </a:stretch>
        </p:blipFill>
        <p:spPr bwMode="auto">
          <a:xfrm>
            <a:off x="467544" y="1772816"/>
            <a:ext cx="3744416" cy="4680520"/>
          </a:xfrm>
          <a:prstGeom prst="rect">
            <a:avLst/>
          </a:prstGeom>
          <a:noFill/>
          <a:ln w="9525">
            <a:noFill/>
            <a:miter lim="800000"/>
            <a:headEnd/>
            <a:tailEnd/>
          </a:ln>
        </p:spPr>
      </p:pic>
      <p:sp>
        <p:nvSpPr>
          <p:cNvPr id="5" name="Rectangle 4"/>
          <p:cNvSpPr/>
          <p:nvPr/>
        </p:nvSpPr>
        <p:spPr>
          <a:xfrm>
            <a:off x="6012160" y="3356992"/>
            <a:ext cx="158417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683568" y="4365104"/>
            <a:ext cx="3528392"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7" name="Straight Arrow Connector 6"/>
          <p:cNvCxnSpPr>
            <a:stCxn id="5" idx="1"/>
            <a:endCxn id="6" idx="3"/>
          </p:cNvCxnSpPr>
          <p:nvPr/>
        </p:nvCxnSpPr>
        <p:spPr>
          <a:xfrm flipH="1">
            <a:off x="4211960" y="3465004"/>
            <a:ext cx="1800200"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012160" y="2636912"/>
            <a:ext cx="1571625" cy="252028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CA" dirty="0" smtClean="0"/>
              <a:t>A function friendly to two classes</a:t>
            </a:r>
            <a:endParaRPr lang="en-CA" dirty="0"/>
          </a:p>
        </p:txBody>
      </p:sp>
      <p:pic>
        <p:nvPicPr>
          <p:cNvPr id="10242" name="Picture 2"/>
          <p:cNvPicPr>
            <a:picLocks noChangeAspect="1" noChangeArrowheads="1"/>
          </p:cNvPicPr>
          <p:nvPr/>
        </p:nvPicPr>
        <p:blipFill>
          <a:blip r:embed="rId3" cstate="print"/>
          <a:srcRect/>
          <a:stretch>
            <a:fillRect/>
          </a:stretch>
        </p:blipFill>
        <p:spPr bwMode="auto">
          <a:xfrm>
            <a:off x="467544" y="1772816"/>
            <a:ext cx="3744416" cy="4680520"/>
          </a:xfrm>
          <a:prstGeom prst="rect">
            <a:avLst/>
          </a:prstGeom>
          <a:noFill/>
          <a:ln w="9525">
            <a:noFill/>
            <a:miter lim="800000"/>
            <a:headEnd/>
            <a:tailEnd/>
          </a:ln>
        </p:spPr>
      </p:pic>
      <p:sp>
        <p:nvSpPr>
          <p:cNvPr id="5" name="Rectangle 4"/>
          <p:cNvSpPr/>
          <p:nvPr/>
        </p:nvSpPr>
        <p:spPr>
          <a:xfrm>
            <a:off x="6012160" y="3861048"/>
            <a:ext cx="158417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683568" y="3068960"/>
            <a:ext cx="3528392"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5" idx="1"/>
            <a:endCxn id="6" idx="3"/>
          </p:cNvCxnSpPr>
          <p:nvPr/>
        </p:nvCxnSpPr>
        <p:spPr>
          <a:xfrm flipH="1" flipV="1">
            <a:off x="4211960" y="3176972"/>
            <a:ext cx="1800200" cy="792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012160" y="2636912"/>
            <a:ext cx="1571625" cy="252028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CA" dirty="0" smtClean="0"/>
              <a:t>A function friendly to two classes</a:t>
            </a:r>
            <a:endParaRPr lang="en-CA" dirty="0"/>
          </a:p>
        </p:txBody>
      </p:sp>
      <p:pic>
        <p:nvPicPr>
          <p:cNvPr id="10242" name="Picture 2"/>
          <p:cNvPicPr>
            <a:picLocks noChangeAspect="1" noChangeArrowheads="1"/>
          </p:cNvPicPr>
          <p:nvPr/>
        </p:nvPicPr>
        <p:blipFill>
          <a:blip r:embed="rId3" cstate="print"/>
          <a:srcRect/>
          <a:stretch>
            <a:fillRect/>
          </a:stretch>
        </p:blipFill>
        <p:spPr bwMode="auto">
          <a:xfrm>
            <a:off x="467544" y="1772816"/>
            <a:ext cx="3744416" cy="4680520"/>
          </a:xfrm>
          <a:prstGeom prst="rect">
            <a:avLst/>
          </a:prstGeom>
          <a:noFill/>
          <a:ln w="9525">
            <a:noFill/>
            <a:miter lim="800000"/>
            <a:headEnd/>
            <a:tailEnd/>
          </a:ln>
        </p:spPr>
      </p:pic>
      <p:sp>
        <p:nvSpPr>
          <p:cNvPr id="5" name="Rectangle 4"/>
          <p:cNvSpPr/>
          <p:nvPr/>
        </p:nvSpPr>
        <p:spPr>
          <a:xfrm>
            <a:off x="6012160" y="4149080"/>
            <a:ext cx="158417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323528" y="5085184"/>
            <a:ext cx="3528392" cy="136815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5" idx="1"/>
            <a:endCxn id="6" idx="3"/>
          </p:cNvCxnSpPr>
          <p:nvPr/>
        </p:nvCxnSpPr>
        <p:spPr>
          <a:xfrm flipH="1">
            <a:off x="3851920" y="4257092"/>
            <a:ext cx="2160240" cy="15121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6012160" y="2636912"/>
            <a:ext cx="1571625" cy="252028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CA" dirty="0" smtClean="0"/>
              <a:t>A function friendly to two classes</a:t>
            </a:r>
            <a:endParaRPr lang="en-CA" dirty="0"/>
          </a:p>
        </p:txBody>
      </p:sp>
      <p:pic>
        <p:nvPicPr>
          <p:cNvPr id="10242" name="Picture 2"/>
          <p:cNvPicPr>
            <a:picLocks noChangeAspect="1" noChangeArrowheads="1"/>
          </p:cNvPicPr>
          <p:nvPr/>
        </p:nvPicPr>
        <p:blipFill>
          <a:blip r:embed="rId3" cstate="print"/>
          <a:srcRect/>
          <a:stretch>
            <a:fillRect/>
          </a:stretch>
        </p:blipFill>
        <p:spPr bwMode="auto">
          <a:xfrm>
            <a:off x="467544" y="1772816"/>
            <a:ext cx="3744416" cy="4680520"/>
          </a:xfrm>
          <a:prstGeom prst="rect">
            <a:avLst/>
          </a:prstGeom>
          <a:noFill/>
          <a:ln w="9525">
            <a:noFill/>
            <a:miter lim="800000"/>
            <a:headEnd/>
            <a:tailEnd/>
          </a:ln>
        </p:spPr>
      </p:pic>
      <p:sp>
        <p:nvSpPr>
          <p:cNvPr id="5" name="Rectangle 4"/>
          <p:cNvSpPr/>
          <p:nvPr/>
        </p:nvSpPr>
        <p:spPr>
          <a:xfrm>
            <a:off x="6012160" y="4149080"/>
            <a:ext cx="158417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323528" y="5085184"/>
            <a:ext cx="3528392" cy="136815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5" idx="1"/>
            <a:endCxn id="6" idx="3"/>
          </p:cNvCxnSpPr>
          <p:nvPr/>
        </p:nvCxnSpPr>
        <p:spPr>
          <a:xfrm flipH="1">
            <a:off x="3851920" y="4257092"/>
            <a:ext cx="2160240" cy="15121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2290" name="Picture 2"/>
          <p:cNvPicPr>
            <a:picLocks noChangeAspect="1" noChangeArrowheads="1"/>
          </p:cNvPicPr>
          <p:nvPr/>
        </p:nvPicPr>
        <p:blipFill>
          <a:blip r:embed="rId4" cstate="print"/>
          <a:srcRect/>
          <a:stretch>
            <a:fillRect/>
          </a:stretch>
        </p:blipFill>
        <p:spPr bwMode="auto">
          <a:xfrm>
            <a:off x="8028384" y="3717032"/>
            <a:ext cx="457200" cy="288032"/>
          </a:xfrm>
          <a:prstGeom prst="rect">
            <a:avLst/>
          </a:prstGeom>
          <a:noFill/>
          <a:ln w="9525">
            <a:noFill/>
            <a:miter lim="800000"/>
            <a:headEnd/>
            <a:tailEnd/>
          </a:ln>
        </p:spPr>
      </p:pic>
      <p:cxnSp>
        <p:nvCxnSpPr>
          <p:cNvPr id="10" name="Straight Arrow Connector 9"/>
          <p:cNvCxnSpPr>
            <a:stCxn id="5" idx="3"/>
            <a:endCxn id="12290" idx="1"/>
          </p:cNvCxnSpPr>
          <p:nvPr/>
        </p:nvCxnSpPr>
        <p:spPr>
          <a:xfrm flipV="1">
            <a:off x="7596336" y="3861048"/>
            <a:ext cx="432048" cy="3960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Characteristics of a friend function</a:t>
            </a:r>
            <a:endParaRPr lang="en-CA" dirty="0"/>
          </a:p>
        </p:txBody>
      </p:sp>
      <p:sp>
        <p:nvSpPr>
          <p:cNvPr id="3" name="Content Placeholder 2"/>
          <p:cNvSpPr>
            <a:spLocks noGrp="1"/>
          </p:cNvSpPr>
          <p:nvPr>
            <p:ph sz="quarter" idx="1"/>
          </p:nvPr>
        </p:nvSpPr>
        <p:spPr>
          <a:xfrm>
            <a:off x="612648" y="1600200"/>
            <a:ext cx="8153400" cy="4997152"/>
          </a:xfrm>
        </p:spPr>
        <p:txBody>
          <a:bodyPr>
            <a:normAutofit fontScale="85000" lnSpcReduction="10000"/>
          </a:bodyPr>
          <a:lstStyle/>
          <a:p>
            <a:r>
              <a:rPr lang="en-CA" dirty="0" smtClean="0"/>
              <a:t>It is </a:t>
            </a:r>
            <a:r>
              <a:rPr lang="en-CA" b="1" dirty="0" smtClean="0"/>
              <a:t>not in the scope of the class </a:t>
            </a:r>
            <a:r>
              <a:rPr lang="en-CA" dirty="0" smtClean="0"/>
              <a:t>to which it has been declared as friend.</a:t>
            </a:r>
          </a:p>
          <a:p>
            <a:r>
              <a:rPr lang="en-CA" dirty="0" smtClean="0"/>
              <a:t>Since it is not in the scope of the class, it </a:t>
            </a:r>
            <a:r>
              <a:rPr lang="en-CA" b="1" dirty="0" smtClean="0"/>
              <a:t>cannot be called using the object</a:t>
            </a:r>
            <a:r>
              <a:rPr lang="en-CA" dirty="0" smtClean="0"/>
              <a:t> of that class.</a:t>
            </a:r>
          </a:p>
          <a:p>
            <a:r>
              <a:rPr lang="en-CA" dirty="0" smtClean="0"/>
              <a:t>It can be </a:t>
            </a:r>
            <a:r>
              <a:rPr lang="en-CA" b="1" dirty="0" smtClean="0"/>
              <a:t>invoked like a normal function </a:t>
            </a:r>
            <a:r>
              <a:rPr lang="en-CA" dirty="0" smtClean="0"/>
              <a:t>without the help of any object.</a:t>
            </a:r>
          </a:p>
          <a:p>
            <a:r>
              <a:rPr lang="en-CA" dirty="0" smtClean="0"/>
              <a:t>Unlike member functions, it cannot access the member names directly and has </a:t>
            </a:r>
            <a:r>
              <a:rPr lang="en-CA" b="1" dirty="0" smtClean="0"/>
              <a:t>to use an object name and dot membership operator </a:t>
            </a:r>
            <a:r>
              <a:rPr lang="en-CA" dirty="0" smtClean="0"/>
              <a:t>with each member name (e.g. </a:t>
            </a:r>
            <a:r>
              <a:rPr lang="en-CA" dirty="0" err="1" smtClean="0"/>
              <a:t>A.x</a:t>
            </a:r>
            <a:r>
              <a:rPr lang="en-CA" dirty="0" smtClean="0"/>
              <a:t>).</a:t>
            </a:r>
          </a:p>
          <a:p>
            <a:r>
              <a:rPr lang="en-CA" dirty="0" smtClean="0"/>
              <a:t>It can be </a:t>
            </a:r>
            <a:r>
              <a:rPr lang="en-CA" b="1" dirty="0" smtClean="0"/>
              <a:t>declared</a:t>
            </a:r>
            <a:r>
              <a:rPr lang="en-CA" dirty="0" smtClean="0"/>
              <a:t> either in the </a:t>
            </a:r>
            <a:r>
              <a:rPr lang="en-CA" b="1" dirty="0" smtClean="0"/>
              <a:t>public or the private </a:t>
            </a:r>
            <a:r>
              <a:rPr lang="en-CA" dirty="0" smtClean="0"/>
              <a:t>part of a class without affecting its meaning.</a:t>
            </a:r>
          </a:p>
          <a:p>
            <a:r>
              <a:rPr lang="en-CA" dirty="0" smtClean="0"/>
              <a:t>Usually, it has the </a:t>
            </a:r>
            <a:r>
              <a:rPr lang="en-CA" b="1" dirty="0" smtClean="0"/>
              <a:t>objects as arguments</a:t>
            </a:r>
            <a:r>
              <a:rPr lang="en-CA" dirty="0" smtClean="0"/>
              <a:t>.</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Friend function in Java</a:t>
            </a:r>
            <a:endParaRPr lang="en-CA" dirty="0"/>
          </a:p>
        </p:txBody>
      </p:sp>
      <p:sp>
        <p:nvSpPr>
          <p:cNvPr id="3" name="Content Placeholder 2"/>
          <p:cNvSpPr>
            <a:spLocks noGrp="1"/>
          </p:cNvSpPr>
          <p:nvPr>
            <p:ph sz="quarter" idx="1"/>
          </p:nvPr>
        </p:nvSpPr>
        <p:spPr>
          <a:xfrm>
            <a:off x="612648" y="1600200"/>
            <a:ext cx="8153400" cy="820688"/>
          </a:xfrm>
        </p:spPr>
        <p:txBody>
          <a:bodyPr/>
          <a:lstStyle/>
          <a:p>
            <a:r>
              <a:rPr lang="en-CA" b="1" dirty="0" smtClean="0"/>
              <a:t>Java</a:t>
            </a:r>
            <a:r>
              <a:rPr lang="en-CA" dirty="0" smtClean="0"/>
              <a:t> does not have the friend keyword.</a:t>
            </a:r>
          </a:p>
          <a:p>
            <a:pPr>
              <a:buNone/>
            </a:pPr>
            <a:endParaRPr lang="en-CA"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251520" y="2132856"/>
            <a:ext cx="4680520" cy="216024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251520" y="4365104"/>
            <a:ext cx="4680520" cy="230425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Real world problems</a:t>
            </a:r>
            <a:endParaRPr lang="en-CA" dirty="0"/>
          </a:p>
        </p:txBody>
      </p:sp>
      <p:sp>
        <p:nvSpPr>
          <p:cNvPr id="5" name="TextBox 4"/>
          <p:cNvSpPr txBox="1"/>
          <p:nvPr/>
        </p:nvSpPr>
        <p:spPr>
          <a:xfrm>
            <a:off x="2699792" y="1844824"/>
            <a:ext cx="1800200" cy="2862322"/>
          </a:xfrm>
          <a:prstGeom prst="rect">
            <a:avLst/>
          </a:prstGeom>
          <a:noFill/>
        </p:spPr>
        <p:txBody>
          <a:bodyPr wrap="square" rtlCol="0">
            <a:spAutoFit/>
          </a:bodyPr>
          <a:lstStyle/>
          <a:p>
            <a:r>
              <a:rPr lang="en-CA" b="1" dirty="0" smtClean="0"/>
              <a:t>Class: </a:t>
            </a:r>
            <a:r>
              <a:rPr lang="en-CA" dirty="0" smtClean="0"/>
              <a:t>person</a:t>
            </a:r>
          </a:p>
          <a:p>
            <a:r>
              <a:rPr lang="en-CA" b="1" dirty="0" smtClean="0"/>
              <a:t>Attributes:</a:t>
            </a:r>
          </a:p>
          <a:p>
            <a:pPr>
              <a:buFont typeface="Arial" pitchFamily="34" charset="0"/>
              <a:buChar char="•"/>
            </a:pPr>
            <a:r>
              <a:rPr lang="en-CA" dirty="0" smtClean="0"/>
              <a:t>Name</a:t>
            </a:r>
          </a:p>
          <a:p>
            <a:pPr>
              <a:buFont typeface="Arial" pitchFamily="34" charset="0"/>
              <a:buChar char="•"/>
            </a:pPr>
            <a:r>
              <a:rPr lang="en-CA" dirty="0" smtClean="0"/>
              <a:t>Age</a:t>
            </a:r>
          </a:p>
          <a:p>
            <a:pPr>
              <a:buFont typeface="Arial" pitchFamily="34" charset="0"/>
              <a:buChar char="•"/>
            </a:pPr>
            <a:r>
              <a:rPr lang="en-CA" dirty="0" smtClean="0"/>
              <a:t>Height</a:t>
            </a:r>
          </a:p>
          <a:p>
            <a:pPr>
              <a:buFont typeface="Arial" pitchFamily="34" charset="0"/>
              <a:buChar char="•"/>
            </a:pPr>
            <a:r>
              <a:rPr lang="en-CA" dirty="0" smtClean="0"/>
              <a:t>…..</a:t>
            </a:r>
          </a:p>
          <a:p>
            <a:r>
              <a:rPr lang="en-CA" b="1" dirty="0" smtClean="0"/>
              <a:t>Functions:</a:t>
            </a:r>
            <a:endParaRPr lang="en-CA" dirty="0" smtClean="0"/>
          </a:p>
          <a:p>
            <a:pPr>
              <a:buFont typeface="Arial" pitchFamily="34" charset="0"/>
              <a:buChar char="•"/>
            </a:pPr>
            <a:r>
              <a:rPr lang="en-CA" dirty="0" smtClean="0"/>
              <a:t>Walking</a:t>
            </a:r>
          </a:p>
          <a:p>
            <a:pPr>
              <a:buFont typeface="Arial" pitchFamily="34" charset="0"/>
              <a:buChar char="•"/>
            </a:pPr>
            <a:r>
              <a:rPr lang="en-CA" dirty="0" smtClean="0"/>
              <a:t>Driving</a:t>
            </a:r>
          </a:p>
          <a:p>
            <a:pPr>
              <a:buFont typeface="Arial" pitchFamily="34" charset="0"/>
              <a:buChar char="•"/>
            </a:pPr>
            <a:r>
              <a:rPr lang="en-CA" dirty="0"/>
              <a:t> </a:t>
            </a:r>
            <a:r>
              <a:rPr lang="en-CA" dirty="0" smtClean="0"/>
              <a:t>……</a:t>
            </a:r>
          </a:p>
        </p:txBody>
      </p:sp>
      <p:pic>
        <p:nvPicPr>
          <p:cNvPr id="87042" name="Picture 2" descr="http://www.clker.com/cliparts/Q/z/8/1/1/Q/walking-cartoon-man-hi.png"/>
          <p:cNvPicPr>
            <a:picLocks noChangeAspect="1" noChangeArrowheads="1"/>
          </p:cNvPicPr>
          <p:nvPr/>
        </p:nvPicPr>
        <p:blipFill>
          <a:blip r:embed="rId2" cstate="print"/>
          <a:srcRect/>
          <a:stretch>
            <a:fillRect/>
          </a:stretch>
        </p:blipFill>
        <p:spPr bwMode="auto">
          <a:xfrm>
            <a:off x="4499992" y="1628800"/>
            <a:ext cx="3528392" cy="3384376"/>
          </a:xfrm>
          <a:prstGeom prst="rect">
            <a:avLst/>
          </a:prstGeom>
          <a:noFill/>
        </p:spPr>
      </p:pic>
      <p:sp>
        <p:nvSpPr>
          <p:cNvPr id="6" name="TextBox 5"/>
          <p:cNvSpPr txBox="1"/>
          <p:nvPr/>
        </p:nvSpPr>
        <p:spPr>
          <a:xfrm>
            <a:off x="5364088" y="5229200"/>
            <a:ext cx="2736647" cy="369332"/>
          </a:xfrm>
          <a:prstGeom prst="rect">
            <a:avLst/>
          </a:prstGeom>
          <a:noFill/>
        </p:spPr>
        <p:txBody>
          <a:bodyPr wrap="none" rtlCol="0">
            <a:spAutoFit/>
          </a:bodyPr>
          <a:lstStyle/>
          <a:p>
            <a:r>
              <a:rPr lang="en-CA" dirty="0" smtClean="0"/>
              <a:t>Class: Blueprint of object</a:t>
            </a:r>
            <a:endParaRPr lang="en-CA"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251520" y="1930480"/>
            <a:ext cx="1584176" cy="20237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4932040" y="1556792"/>
            <a:ext cx="3312368" cy="115212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5076056" y="3429000"/>
            <a:ext cx="1224136" cy="50405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5292080" y="3861048"/>
            <a:ext cx="1440160"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6" idx="1"/>
          </p:cNvCxnSpPr>
          <p:nvPr/>
        </p:nvCxnSpPr>
        <p:spPr>
          <a:xfrm flipH="1" flipV="1">
            <a:off x="2555776" y="2996952"/>
            <a:ext cx="2736304" cy="9721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39552" y="2636912"/>
            <a:ext cx="1944216"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5292080" y="4437112"/>
            <a:ext cx="3528392"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5292080" y="4077072"/>
            <a:ext cx="1440160"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7" idx="1"/>
          </p:cNvCxnSpPr>
          <p:nvPr/>
        </p:nvCxnSpPr>
        <p:spPr>
          <a:xfrm flipH="1">
            <a:off x="2555776" y="4185084"/>
            <a:ext cx="2736304" cy="11161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39552" y="4941168"/>
            <a:ext cx="1944216"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5292080" y="4653136"/>
            <a:ext cx="122413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endCxn id="9" idx="3"/>
          </p:cNvCxnSpPr>
          <p:nvPr/>
        </p:nvCxnSpPr>
        <p:spPr>
          <a:xfrm flipH="1" flipV="1">
            <a:off x="3275856" y="3681028"/>
            <a:ext cx="1944216" cy="10441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11560" y="3356992"/>
            <a:ext cx="2664296"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5292080" y="4869160"/>
            <a:ext cx="122413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endCxn id="9" idx="3"/>
          </p:cNvCxnSpPr>
          <p:nvPr/>
        </p:nvCxnSpPr>
        <p:spPr>
          <a:xfrm flipH="1">
            <a:off x="3275856" y="4941168"/>
            <a:ext cx="2016224" cy="9721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11560" y="5589240"/>
            <a:ext cx="2664296"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5292080" y="4437112"/>
            <a:ext cx="3528392"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050" name="Picture 2"/>
          <p:cNvPicPr>
            <a:picLocks noChangeAspect="1" noChangeArrowheads="1"/>
          </p:cNvPicPr>
          <p:nvPr/>
        </p:nvPicPr>
        <p:blipFill>
          <a:blip r:embed="rId4" cstate="print"/>
          <a:srcRect/>
          <a:stretch>
            <a:fillRect/>
          </a:stretch>
        </p:blipFill>
        <p:spPr bwMode="auto">
          <a:xfrm>
            <a:off x="6948264" y="2636912"/>
            <a:ext cx="2016224" cy="792088"/>
          </a:xfrm>
          <a:prstGeom prst="rect">
            <a:avLst/>
          </a:prstGeom>
          <a:noFill/>
          <a:ln w="9525">
            <a:noFill/>
            <a:miter lim="800000"/>
            <a:headEnd/>
            <a:tailEnd/>
          </a:ln>
        </p:spPr>
      </p:pic>
      <p:cxnSp>
        <p:nvCxnSpPr>
          <p:cNvPr id="8" name="Straight Arrow Connector 7"/>
          <p:cNvCxnSpPr/>
          <p:nvPr/>
        </p:nvCxnSpPr>
        <p:spPr>
          <a:xfrm flipV="1">
            <a:off x="7524328" y="3501008"/>
            <a:ext cx="216024" cy="8640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5292080" y="5229200"/>
            <a:ext cx="1368152"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p:nvPr/>
        </p:nvCxnSpPr>
        <p:spPr>
          <a:xfrm flipV="1">
            <a:off x="6228184" y="2708920"/>
            <a:ext cx="216024" cy="25202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004048" y="1556792"/>
            <a:ext cx="3168352" cy="115212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5292080" y="5589240"/>
            <a:ext cx="3384376"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Real world problems</a:t>
            </a:r>
            <a:endParaRPr lang="en-CA" dirty="0"/>
          </a:p>
        </p:txBody>
      </p:sp>
      <p:pic>
        <p:nvPicPr>
          <p:cNvPr id="87042" name="Picture 2" descr="http://www.clker.com/cliparts/Q/z/8/1/1/Q/walking-cartoon-man-hi.png"/>
          <p:cNvPicPr>
            <a:picLocks noChangeAspect="1" noChangeArrowheads="1"/>
          </p:cNvPicPr>
          <p:nvPr/>
        </p:nvPicPr>
        <p:blipFill>
          <a:blip r:embed="rId2" cstate="print"/>
          <a:srcRect/>
          <a:stretch>
            <a:fillRect/>
          </a:stretch>
        </p:blipFill>
        <p:spPr bwMode="auto">
          <a:xfrm>
            <a:off x="4499992" y="1628800"/>
            <a:ext cx="3528392" cy="3384376"/>
          </a:xfrm>
          <a:prstGeom prst="rect">
            <a:avLst/>
          </a:prstGeom>
          <a:noFill/>
        </p:spPr>
      </p:pic>
      <p:sp>
        <p:nvSpPr>
          <p:cNvPr id="6" name="TextBox 5"/>
          <p:cNvSpPr txBox="1"/>
          <p:nvPr/>
        </p:nvSpPr>
        <p:spPr>
          <a:xfrm>
            <a:off x="5868144" y="5517232"/>
            <a:ext cx="1710725" cy="369332"/>
          </a:xfrm>
          <a:prstGeom prst="rect">
            <a:avLst/>
          </a:prstGeom>
          <a:noFill/>
        </p:spPr>
        <p:txBody>
          <a:bodyPr wrap="none" rtlCol="0">
            <a:spAutoFit/>
          </a:bodyPr>
          <a:lstStyle/>
          <a:p>
            <a:r>
              <a:rPr lang="en-CA" b="1" dirty="0" smtClean="0"/>
              <a:t>Class: </a:t>
            </a:r>
            <a:r>
              <a:rPr lang="en-CA" dirty="0" smtClean="0"/>
              <a:t>person</a:t>
            </a:r>
            <a:endParaRPr lang="en-CA" dirty="0"/>
          </a:p>
        </p:txBody>
      </p:sp>
      <p:sp>
        <p:nvSpPr>
          <p:cNvPr id="7" name="TextBox 6"/>
          <p:cNvSpPr txBox="1"/>
          <p:nvPr/>
        </p:nvSpPr>
        <p:spPr>
          <a:xfrm>
            <a:off x="827584" y="4149080"/>
            <a:ext cx="1890261" cy="369332"/>
          </a:xfrm>
          <a:prstGeom prst="rect">
            <a:avLst/>
          </a:prstGeom>
          <a:noFill/>
        </p:spPr>
        <p:txBody>
          <a:bodyPr wrap="none" rtlCol="0">
            <a:spAutoFit/>
          </a:bodyPr>
          <a:lstStyle/>
          <a:p>
            <a:r>
              <a:rPr lang="en-CA" b="1" dirty="0" smtClean="0"/>
              <a:t>Object:</a:t>
            </a:r>
            <a:r>
              <a:rPr lang="en-CA" dirty="0" smtClean="0"/>
              <a:t> Sheldon</a:t>
            </a:r>
            <a:endParaRPr lang="en-CA" dirty="0"/>
          </a:p>
        </p:txBody>
      </p:sp>
      <p:cxnSp>
        <p:nvCxnSpPr>
          <p:cNvPr id="9" name="Straight Arrow Connector 8"/>
          <p:cNvCxnSpPr/>
          <p:nvPr/>
        </p:nvCxnSpPr>
        <p:spPr>
          <a:xfrm flipH="1" flipV="1">
            <a:off x="2987824" y="2348880"/>
            <a:ext cx="1728192" cy="720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27584" y="6444044"/>
            <a:ext cx="1492781" cy="369332"/>
          </a:xfrm>
          <a:prstGeom prst="rect">
            <a:avLst/>
          </a:prstGeom>
          <a:noFill/>
        </p:spPr>
        <p:txBody>
          <a:bodyPr wrap="none" rtlCol="0">
            <a:spAutoFit/>
          </a:bodyPr>
          <a:lstStyle/>
          <a:p>
            <a:r>
              <a:rPr lang="en-CA" b="1" dirty="0" smtClean="0"/>
              <a:t>Object:</a:t>
            </a:r>
            <a:r>
              <a:rPr lang="en-CA" dirty="0" smtClean="0"/>
              <a:t> Amy</a:t>
            </a:r>
            <a:endParaRPr lang="en-CA" dirty="0"/>
          </a:p>
        </p:txBody>
      </p:sp>
      <p:cxnSp>
        <p:nvCxnSpPr>
          <p:cNvPr id="12" name="Straight Arrow Connector 11"/>
          <p:cNvCxnSpPr/>
          <p:nvPr/>
        </p:nvCxnSpPr>
        <p:spPr>
          <a:xfrm flipH="1">
            <a:off x="2987824" y="4941168"/>
            <a:ext cx="1584176" cy="4320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6" descr="Sheldon Cooper Chibi mind power by xkahime"/>
          <p:cNvPicPr>
            <a:picLocks noChangeAspect="1" noChangeArrowheads="1"/>
          </p:cNvPicPr>
          <p:nvPr/>
        </p:nvPicPr>
        <p:blipFill>
          <a:blip r:embed="rId3" cstate="print"/>
          <a:srcRect/>
          <a:stretch>
            <a:fillRect/>
          </a:stretch>
        </p:blipFill>
        <p:spPr bwMode="auto">
          <a:xfrm>
            <a:off x="755576" y="1628800"/>
            <a:ext cx="1806988" cy="2592288"/>
          </a:xfrm>
          <a:prstGeom prst="rect">
            <a:avLst/>
          </a:prstGeom>
          <a:noFill/>
        </p:spPr>
      </p:pic>
      <p:pic>
        <p:nvPicPr>
          <p:cNvPr id="26626" name="Picture 2" descr="Amy Farrah Fowler - The Big Bang Theory by toonseries"/>
          <p:cNvPicPr>
            <a:picLocks noChangeAspect="1" noChangeArrowheads="1"/>
          </p:cNvPicPr>
          <p:nvPr/>
        </p:nvPicPr>
        <p:blipFill>
          <a:blip r:embed="rId4" cstate="print"/>
          <a:srcRect/>
          <a:stretch>
            <a:fillRect/>
          </a:stretch>
        </p:blipFill>
        <p:spPr bwMode="auto">
          <a:xfrm>
            <a:off x="1331640" y="4427944"/>
            <a:ext cx="720080" cy="1881376"/>
          </a:xfrm>
          <a:prstGeom prst="rect">
            <a:avLst/>
          </a:prstGeom>
          <a:noFill/>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Swapping private data of classes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95536" y="1628800"/>
            <a:ext cx="4536504" cy="504056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5076056" y="1556792"/>
            <a:ext cx="3816424" cy="5301208"/>
          </a:xfrm>
          <a:prstGeom prst="rect">
            <a:avLst/>
          </a:prstGeom>
          <a:noFill/>
          <a:ln w="9525">
            <a:noFill/>
            <a:miter lim="800000"/>
            <a:headEnd/>
            <a:tailEnd/>
          </a:ln>
        </p:spPr>
      </p:pic>
      <p:sp>
        <p:nvSpPr>
          <p:cNvPr id="6" name="Rectangle 5"/>
          <p:cNvSpPr/>
          <p:nvPr/>
        </p:nvSpPr>
        <p:spPr>
          <a:xfrm>
            <a:off x="5292080" y="5589240"/>
            <a:ext cx="3384376"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074" name="Picture 2"/>
          <p:cNvPicPr>
            <a:picLocks noChangeAspect="1" noChangeArrowheads="1"/>
          </p:cNvPicPr>
          <p:nvPr/>
        </p:nvPicPr>
        <p:blipFill>
          <a:blip r:embed="rId4" cstate="print"/>
          <a:srcRect/>
          <a:stretch>
            <a:fillRect/>
          </a:stretch>
        </p:blipFill>
        <p:spPr bwMode="auto">
          <a:xfrm>
            <a:off x="6804248" y="3501008"/>
            <a:ext cx="2267744" cy="648072"/>
          </a:xfrm>
          <a:prstGeom prst="rect">
            <a:avLst/>
          </a:prstGeom>
          <a:noFill/>
          <a:ln w="9525">
            <a:noFill/>
            <a:miter lim="800000"/>
            <a:headEnd/>
            <a:tailEnd/>
          </a:ln>
        </p:spPr>
      </p:pic>
      <p:cxnSp>
        <p:nvCxnSpPr>
          <p:cNvPr id="7" name="Straight Arrow Connector 6"/>
          <p:cNvCxnSpPr/>
          <p:nvPr/>
        </p:nvCxnSpPr>
        <p:spPr>
          <a:xfrm flipV="1">
            <a:off x="7524328" y="4221088"/>
            <a:ext cx="288032" cy="12961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Returning objects</a:t>
            </a:r>
            <a:endParaRPr lang="en-CA" dirty="0"/>
          </a:p>
        </p:txBody>
      </p:sp>
      <p:pic>
        <p:nvPicPr>
          <p:cNvPr id="4098" name="Picture 2"/>
          <p:cNvPicPr>
            <a:picLocks noChangeAspect="1" noChangeArrowheads="1"/>
          </p:cNvPicPr>
          <p:nvPr/>
        </p:nvPicPr>
        <p:blipFill>
          <a:blip r:embed="rId2" cstate="print"/>
          <a:srcRect/>
          <a:stretch>
            <a:fillRect/>
          </a:stretch>
        </p:blipFill>
        <p:spPr bwMode="auto">
          <a:xfrm>
            <a:off x="251520" y="1556792"/>
            <a:ext cx="4258047" cy="5301208"/>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148064" y="1916832"/>
            <a:ext cx="2880320" cy="4104456"/>
          </a:xfrm>
          <a:prstGeom prst="rect">
            <a:avLst/>
          </a:prstGeom>
          <a:noFill/>
          <a:ln w="9525">
            <a:noFill/>
            <a:miter lim="800000"/>
            <a:headEnd/>
            <a:tailEnd/>
          </a:ln>
        </p:spPr>
      </p:pic>
      <p:sp>
        <p:nvSpPr>
          <p:cNvPr id="6" name="Rectangle 5"/>
          <p:cNvSpPr/>
          <p:nvPr/>
        </p:nvSpPr>
        <p:spPr>
          <a:xfrm>
            <a:off x="5220072" y="3068960"/>
            <a:ext cx="2232248"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395536" y="2996952"/>
            <a:ext cx="3240360" cy="93610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6" idx="1"/>
          </p:cNvCxnSpPr>
          <p:nvPr/>
        </p:nvCxnSpPr>
        <p:spPr>
          <a:xfrm flipH="1">
            <a:off x="3635896" y="3392996"/>
            <a:ext cx="1584176" cy="1080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Returning objects</a:t>
            </a:r>
            <a:endParaRPr lang="en-CA" dirty="0"/>
          </a:p>
        </p:txBody>
      </p:sp>
      <p:pic>
        <p:nvPicPr>
          <p:cNvPr id="4098" name="Picture 2"/>
          <p:cNvPicPr>
            <a:picLocks noChangeAspect="1" noChangeArrowheads="1"/>
          </p:cNvPicPr>
          <p:nvPr/>
        </p:nvPicPr>
        <p:blipFill>
          <a:blip r:embed="rId2" cstate="print"/>
          <a:srcRect/>
          <a:stretch>
            <a:fillRect/>
          </a:stretch>
        </p:blipFill>
        <p:spPr bwMode="auto">
          <a:xfrm>
            <a:off x="251520" y="1556792"/>
            <a:ext cx="4258047" cy="5301208"/>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148064" y="1916832"/>
            <a:ext cx="2880320" cy="4104456"/>
          </a:xfrm>
          <a:prstGeom prst="rect">
            <a:avLst/>
          </a:prstGeom>
          <a:noFill/>
          <a:ln w="9525">
            <a:noFill/>
            <a:miter lim="800000"/>
            <a:headEnd/>
            <a:tailEnd/>
          </a:ln>
        </p:spPr>
      </p:pic>
      <p:sp>
        <p:nvSpPr>
          <p:cNvPr id="6" name="Rectangle 5"/>
          <p:cNvSpPr/>
          <p:nvPr/>
        </p:nvSpPr>
        <p:spPr>
          <a:xfrm>
            <a:off x="5364088" y="3861048"/>
            <a:ext cx="2664296" cy="43204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179512" y="4680432"/>
            <a:ext cx="3240360" cy="122413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6" idx="1"/>
          </p:cNvCxnSpPr>
          <p:nvPr/>
        </p:nvCxnSpPr>
        <p:spPr>
          <a:xfrm flipH="1">
            <a:off x="3491880" y="4077072"/>
            <a:ext cx="1872208" cy="1080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Returning objects</a:t>
            </a:r>
            <a:endParaRPr lang="en-CA" dirty="0"/>
          </a:p>
        </p:txBody>
      </p:sp>
      <p:pic>
        <p:nvPicPr>
          <p:cNvPr id="4098" name="Picture 2"/>
          <p:cNvPicPr>
            <a:picLocks noChangeAspect="1" noChangeArrowheads="1"/>
          </p:cNvPicPr>
          <p:nvPr/>
        </p:nvPicPr>
        <p:blipFill>
          <a:blip r:embed="rId2" cstate="print"/>
          <a:srcRect/>
          <a:stretch>
            <a:fillRect/>
          </a:stretch>
        </p:blipFill>
        <p:spPr bwMode="auto">
          <a:xfrm>
            <a:off x="251520" y="1556792"/>
            <a:ext cx="4258047" cy="5301208"/>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148064" y="1916832"/>
            <a:ext cx="2880320" cy="4104456"/>
          </a:xfrm>
          <a:prstGeom prst="rect">
            <a:avLst/>
          </a:prstGeom>
          <a:noFill/>
          <a:ln w="9525">
            <a:noFill/>
            <a:miter lim="800000"/>
            <a:headEnd/>
            <a:tailEnd/>
          </a:ln>
        </p:spPr>
      </p:pic>
      <p:sp>
        <p:nvSpPr>
          <p:cNvPr id="6" name="Rectangle 5"/>
          <p:cNvSpPr/>
          <p:nvPr/>
        </p:nvSpPr>
        <p:spPr>
          <a:xfrm>
            <a:off x="5364088" y="4509120"/>
            <a:ext cx="2664296" cy="86409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179512" y="6093296"/>
            <a:ext cx="3600400" cy="71999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6" idx="1"/>
          </p:cNvCxnSpPr>
          <p:nvPr/>
        </p:nvCxnSpPr>
        <p:spPr>
          <a:xfrm flipH="1">
            <a:off x="3563888" y="4941168"/>
            <a:ext cx="1800200" cy="11521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Returning objects</a:t>
            </a:r>
            <a:endParaRPr lang="en-CA" dirty="0"/>
          </a:p>
        </p:txBody>
      </p:sp>
      <p:pic>
        <p:nvPicPr>
          <p:cNvPr id="4098" name="Picture 2"/>
          <p:cNvPicPr>
            <a:picLocks noChangeAspect="1" noChangeArrowheads="1"/>
          </p:cNvPicPr>
          <p:nvPr/>
        </p:nvPicPr>
        <p:blipFill>
          <a:blip r:embed="rId2" cstate="print"/>
          <a:srcRect/>
          <a:stretch>
            <a:fillRect/>
          </a:stretch>
        </p:blipFill>
        <p:spPr bwMode="auto">
          <a:xfrm>
            <a:off x="251520" y="1556792"/>
            <a:ext cx="4258047" cy="5301208"/>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5148064" y="1916832"/>
            <a:ext cx="2880320" cy="4104456"/>
          </a:xfrm>
          <a:prstGeom prst="rect">
            <a:avLst/>
          </a:prstGeom>
          <a:noFill/>
          <a:ln w="9525">
            <a:noFill/>
            <a:miter lim="800000"/>
            <a:headEnd/>
            <a:tailEnd/>
          </a:ln>
        </p:spPr>
      </p:pic>
      <p:sp>
        <p:nvSpPr>
          <p:cNvPr id="6" name="Rectangle 5"/>
          <p:cNvSpPr/>
          <p:nvPr/>
        </p:nvSpPr>
        <p:spPr>
          <a:xfrm>
            <a:off x="5364088" y="4509120"/>
            <a:ext cx="2664296" cy="86409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179512" y="6093296"/>
            <a:ext cx="3600400" cy="71999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6" idx="1"/>
          </p:cNvCxnSpPr>
          <p:nvPr/>
        </p:nvCxnSpPr>
        <p:spPr>
          <a:xfrm flipH="1">
            <a:off x="3563888" y="4941168"/>
            <a:ext cx="1800200" cy="11521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a:blip r:embed="rId4" cstate="print"/>
          <a:srcRect/>
          <a:stretch>
            <a:fillRect/>
          </a:stretch>
        </p:blipFill>
        <p:spPr bwMode="auto">
          <a:xfrm>
            <a:off x="7452320" y="2708920"/>
            <a:ext cx="1440160" cy="648072"/>
          </a:xfrm>
          <a:prstGeom prst="rect">
            <a:avLst/>
          </a:prstGeom>
          <a:noFill/>
          <a:ln w="9525">
            <a:noFill/>
            <a:miter lim="800000"/>
            <a:headEnd/>
            <a:tailEnd/>
          </a:ln>
        </p:spPr>
      </p:pic>
      <p:cxnSp>
        <p:nvCxnSpPr>
          <p:cNvPr id="11" name="Straight Arrow Connector 10"/>
          <p:cNvCxnSpPr/>
          <p:nvPr/>
        </p:nvCxnSpPr>
        <p:spPr>
          <a:xfrm flipV="1">
            <a:off x="7668344" y="3356992"/>
            <a:ext cx="216024" cy="11521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Friendly functions</a:t>
            </a:r>
            <a:endParaRPr lang="en-CA" dirty="0"/>
          </a:p>
        </p:txBody>
      </p:sp>
      <p:pic>
        <p:nvPicPr>
          <p:cNvPr id="178178" name="Picture 2"/>
          <p:cNvPicPr>
            <a:picLocks noChangeAspect="1" noChangeArrowheads="1"/>
          </p:cNvPicPr>
          <p:nvPr/>
        </p:nvPicPr>
        <p:blipFill>
          <a:blip r:embed="rId2" cstate="print"/>
          <a:srcRect/>
          <a:stretch>
            <a:fillRect/>
          </a:stretch>
        </p:blipFill>
        <p:spPr bwMode="auto">
          <a:xfrm>
            <a:off x="1043608" y="1628800"/>
            <a:ext cx="7524328" cy="51270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Friendly functions</a:t>
            </a:r>
            <a:endParaRPr lang="en-CA" dirty="0"/>
          </a:p>
        </p:txBody>
      </p:sp>
      <p:pic>
        <p:nvPicPr>
          <p:cNvPr id="179202" name="Picture 2"/>
          <p:cNvPicPr>
            <a:picLocks noChangeAspect="1" noChangeArrowheads="1"/>
          </p:cNvPicPr>
          <p:nvPr/>
        </p:nvPicPr>
        <p:blipFill>
          <a:blip r:embed="rId2" cstate="print"/>
          <a:srcRect/>
          <a:stretch>
            <a:fillRect/>
          </a:stretch>
        </p:blipFill>
        <p:spPr bwMode="auto">
          <a:xfrm>
            <a:off x="490538" y="1916833"/>
            <a:ext cx="4967137" cy="2592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51520" y="1628800"/>
            <a:ext cx="3960440" cy="5040560"/>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Friend class</a:t>
            </a:r>
            <a:endParaRPr lang="en-CA" dirty="0"/>
          </a:p>
        </p:txBody>
      </p:sp>
      <p:sp>
        <p:nvSpPr>
          <p:cNvPr id="5" name="Rectangle 4"/>
          <p:cNvSpPr/>
          <p:nvPr/>
        </p:nvSpPr>
        <p:spPr>
          <a:xfrm>
            <a:off x="107504" y="2708920"/>
            <a:ext cx="4032448" cy="136815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51520" y="1628800"/>
            <a:ext cx="3960440" cy="5040560"/>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Friend class</a:t>
            </a:r>
            <a:endParaRPr lang="en-CA" dirty="0"/>
          </a:p>
        </p:txBody>
      </p:sp>
      <p:sp>
        <p:nvSpPr>
          <p:cNvPr id="5" name="Rectangle 4"/>
          <p:cNvSpPr/>
          <p:nvPr/>
        </p:nvSpPr>
        <p:spPr>
          <a:xfrm>
            <a:off x="107504" y="4293096"/>
            <a:ext cx="4032448" cy="136815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51520" y="1628800"/>
            <a:ext cx="3960440" cy="5040560"/>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Friend class</a:t>
            </a:r>
            <a:endParaRPr lang="en-CA" dirty="0"/>
          </a:p>
        </p:txBody>
      </p:sp>
      <p:sp>
        <p:nvSpPr>
          <p:cNvPr id="5" name="Rectangle 4"/>
          <p:cNvSpPr/>
          <p:nvPr/>
        </p:nvSpPr>
        <p:spPr>
          <a:xfrm>
            <a:off x="107504" y="4293096"/>
            <a:ext cx="4032448" cy="136815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259904" y="4445496"/>
            <a:ext cx="2871936" cy="20764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Object-Oriented programming</a:t>
            </a:r>
            <a:endParaRPr lang="en-CA" dirty="0"/>
          </a:p>
        </p:txBody>
      </p:sp>
      <p:sp>
        <p:nvSpPr>
          <p:cNvPr id="3" name="Content Placeholder 2"/>
          <p:cNvSpPr>
            <a:spLocks noGrp="1"/>
          </p:cNvSpPr>
          <p:nvPr>
            <p:ph sz="quarter" idx="1"/>
          </p:nvPr>
        </p:nvSpPr>
        <p:spPr>
          <a:xfrm>
            <a:off x="539552" y="5085184"/>
            <a:ext cx="8153400" cy="1772816"/>
          </a:xfrm>
        </p:spPr>
        <p:txBody>
          <a:bodyPr>
            <a:normAutofit fontScale="62500" lnSpcReduction="20000"/>
          </a:bodyPr>
          <a:lstStyle/>
          <a:p>
            <a:r>
              <a:rPr lang="en-CA" dirty="0" smtClean="0"/>
              <a:t>Allows decomposition of a problem into a number of entities called </a:t>
            </a:r>
            <a:r>
              <a:rPr lang="en-CA" b="1" i="1" dirty="0" smtClean="0"/>
              <a:t>object</a:t>
            </a:r>
            <a:r>
              <a:rPr lang="en-CA" i="1" dirty="0" smtClean="0"/>
              <a:t>.</a:t>
            </a:r>
          </a:p>
          <a:p>
            <a:r>
              <a:rPr lang="en-CA" dirty="0" smtClean="0"/>
              <a:t>Builds data and functions around these objects.</a:t>
            </a:r>
          </a:p>
          <a:p>
            <a:r>
              <a:rPr lang="en-CA" dirty="0" smtClean="0"/>
              <a:t>Data of an object can be accessed only by the function associated with the object and protects it from accidental modification from outside functions.</a:t>
            </a:r>
          </a:p>
          <a:p>
            <a:r>
              <a:rPr lang="en-CA" dirty="0" smtClean="0"/>
              <a:t>Function of one object can communication with the function of other object.</a:t>
            </a:r>
          </a:p>
          <a:p>
            <a:r>
              <a:rPr lang="en-CA" dirty="0" smtClean="0"/>
              <a:t>C++, Java etc.</a:t>
            </a:r>
            <a:endParaRPr lang="en-CA" dirty="0"/>
          </a:p>
        </p:txBody>
      </p:sp>
      <p:grpSp>
        <p:nvGrpSpPr>
          <p:cNvPr id="4" name="Group 3"/>
          <p:cNvGrpSpPr>
            <a:grpSpLocks/>
          </p:cNvGrpSpPr>
          <p:nvPr/>
        </p:nvGrpSpPr>
        <p:grpSpPr bwMode="auto">
          <a:xfrm>
            <a:off x="1314450" y="1629246"/>
            <a:ext cx="7361238" cy="3455938"/>
            <a:chOff x="2448" y="5837"/>
            <a:chExt cx="6336" cy="6768"/>
          </a:xfrm>
        </p:grpSpPr>
        <p:sp>
          <p:nvSpPr>
            <p:cNvPr id="5" name="Text Box 4"/>
            <p:cNvSpPr txBox="1">
              <a:spLocks noChangeArrowheads="1"/>
            </p:cNvSpPr>
            <p:nvPr/>
          </p:nvSpPr>
          <p:spPr bwMode="auto">
            <a:xfrm>
              <a:off x="2592" y="5981"/>
              <a:ext cx="1152" cy="621"/>
            </a:xfrm>
            <a:prstGeom prst="rect">
              <a:avLst/>
            </a:prstGeom>
            <a:solidFill>
              <a:srgbClr val="FFFFFF"/>
            </a:solidFill>
            <a:ln w="9525">
              <a:solidFill>
                <a:srgbClr val="000000"/>
              </a:solidFill>
              <a:miter lim="800000"/>
              <a:headEnd/>
              <a:tailEnd/>
            </a:ln>
          </p:spPr>
          <p:txBody>
            <a:bodyPr/>
            <a:lstStyle/>
            <a:p>
              <a:pPr algn="ctr" eaLnBrk="0" hangingPunct="0"/>
              <a:r>
                <a:rPr lang="en-US" sz="1800" dirty="0"/>
                <a:t>Object 1</a:t>
              </a:r>
            </a:p>
          </p:txBody>
        </p:sp>
        <p:sp>
          <p:nvSpPr>
            <p:cNvPr id="6" name="Text Box 5"/>
            <p:cNvSpPr txBox="1">
              <a:spLocks noChangeArrowheads="1"/>
            </p:cNvSpPr>
            <p:nvPr/>
          </p:nvSpPr>
          <p:spPr bwMode="auto">
            <a:xfrm>
              <a:off x="7344" y="5837"/>
              <a:ext cx="1152" cy="638"/>
            </a:xfrm>
            <a:prstGeom prst="rect">
              <a:avLst/>
            </a:prstGeom>
            <a:solidFill>
              <a:srgbClr val="FFFFFF"/>
            </a:solidFill>
            <a:ln w="9525">
              <a:solidFill>
                <a:srgbClr val="000000"/>
              </a:solidFill>
              <a:miter lim="800000"/>
              <a:headEnd/>
              <a:tailEnd/>
            </a:ln>
          </p:spPr>
          <p:txBody>
            <a:bodyPr/>
            <a:lstStyle/>
            <a:p>
              <a:pPr algn="ctr" eaLnBrk="0" hangingPunct="0"/>
              <a:r>
                <a:rPr lang="en-US" sz="1600" dirty="0"/>
                <a:t>Object 2</a:t>
              </a:r>
            </a:p>
          </p:txBody>
        </p:sp>
        <p:sp>
          <p:nvSpPr>
            <p:cNvPr id="7" name="Oval 6"/>
            <p:cNvSpPr>
              <a:spLocks noChangeArrowheads="1"/>
            </p:cNvSpPr>
            <p:nvPr/>
          </p:nvSpPr>
          <p:spPr bwMode="auto">
            <a:xfrm>
              <a:off x="2448" y="6845"/>
              <a:ext cx="2016" cy="2016"/>
            </a:xfrm>
            <a:prstGeom prst="ellipse">
              <a:avLst/>
            </a:prstGeom>
            <a:solidFill>
              <a:srgbClr val="FFFFFF"/>
            </a:solidFill>
            <a:ln w="9525">
              <a:solidFill>
                <a:srgbClr val="000000"/>
              </a:solidFill>
              <a:round/>
              <a:headEnd/>
              <a:tailEnd/>
            </a:ln>
          </p:spPr>
          <p:txBody>
            <a:bodyPr/>
            <a:lstStyle/>
            <a:p>
              <a:endParaRPr lang="en-CA"/>
            </a:p>
          </p:txBody>
        </p:sp>
        <p:sp>
          <p:nvSpPr>
            <p:cNvPr id="8" name="Rectangle 7"/>
            <p:cNvSpPr>
              <a:spLocks noChangeArrowheads="1"/>
            </p:cNvSpPr>
            <p:nvPr/>
          </p:nvSpPr>
          <p:spPr bwMode="auto">
            <a:xfrm>
              <a:off x="3024" y="7277"/>
              <a:ext cx="864" cy="432"/>
            </a:xfrm>
            <a:prstGeom prst="rect">
              <a:avLst/>
            </a:prstGeom>
            <a:solidFill>
              <a:srgbClr val="FFFFFF"/>
            </a:solidFill>
            <a:ln w="9525">
              <a:solidFill>
                <a:srgbClr val="000000"/>
              </a:solidFill>
              <a:miter lim="800000"/>
              <a:headEnd/>
              <a:tailEnd/>
            </a:ln>
          </p:spPr>
          <p:txBody>
            <a:bodyPr/>
            <a:lstStyle/>
            <a:p>
              <a:pPr algn="ctr" eaLnBrk="0" hangingPunct="0"/>
              <a:r>
                <a:rPr lang="en-US" sz="1600"/>
                <a:t>Data</a:t>
              </a:r>
            </a:p>
          </p:txBody>
        </p:sp>
        <p:sp>
          <p:nvSpPr>
            <p:cNvPr id="9" name="Rectangle 8"/>
            <p:cNvSpPr>
              <a:spLocks noChangeArrowheads="1"/>
            </p:cNvSpPr>
            <p:nvPr/>
          </p:nvSpPr>
          <p:spPr bwMode="auto">
            <a:xfrm>
              <a:off x="3024" y="7997"/>
              <a:ext cx="1008" cy="521"/>
            </a:xfrm>
            <a:prstGeom prst="rect">
              <a:avLst/>
            </a:prstGeom>
            <a:solidFill>
              <a:srgbClr val="FFFFFF"/>
            </a:solidFill>
            <a:ln w="9525">
              <a:solidFill>
                <a:srgbClr val="000000"/>
              </a:solidFill>
              <a:miter lim="800000"/>
              <a:headEnd/>
              <a:tailEnd/>
            </a:ln>
          </p:spPr>
          <p:txBody>
            <a:bodyPr/>
            <a:lstStyle/>
            <a:p>
              <a:pPr eaLnBrk="0" hangingPunct="0"/>
              <a:r>
                <a:rPr lang="en-US" sz="1600" dirty="0"/>
                <a:t>Function</a:t>
              </a:r>
            </a:p>
          </p:txBody>
        </p:sp>
        <p:sp>
          <p:nvSpPr>
            <p:cNvPr id="10" name="Oval 9"/>
            <p:cNvSpPr>
              <a:spLocks noChangeArrowheads="1"/>
            </p:cNvSpPr>
            <p:nvPr/>
          </p:nvSpPr>
          <p:spPr bwMode="auto">
            <a:xfrm>
              <a:off x="6768" y="6845"/>
              <a:ext cx="2016" cy="2016"/>
            </a:xfrm>
            <a:prstGeom prst="ellipse">
              <a:avLst/>
            </a:prstGeom>
            <a:solidFill>
              <a:srgbClr val="FFFFFF"/>
            </a:solidFill>
            <a:ln w="9525">
              <a:solidFill>
                <a:srgbClr val="000000"/>
              </a:solidFill>
              <a:round/>
              <a:headEnd/>
              <a:tailEnd/>
            </a:ln>
          </p:spPr>
          <p:txBody>
            <a:bodyPr/>
            <a:lstStyle/>
            <a:p>
              <a:endParaRPr lang="en-CA"/>
            </a:p>
          </p:txBody>
        </p:sp>
        <p:sp>
          <p:nvSpPr>
            <p:cNvPr id="11" name="Rectangle 10"/>
            <p:cNvSpPr>
              <a:spLocks noChangeArrowheads="1"/>
            </p:cNvSpPr>
            <p:nvPr/>
          </p:nvSpPr>
          <p:spPr bwMode="auto">
            <a:xfrm>
              <a:off x="7344" y="7277"/>
              <a:ext cx="864" cy="475"/>
            </a:xfrm>
            <a:prstGeom prst="rect">
              <a:avLst/>
            </a:prstGeom>
            <a:solidFill>
              <a:srgbClr val="FFFFFF"/>
            </a:solidFill>
            <a:ln w="9525">
              <a:solidFill>
                <a:srgbClr val="000000"/>
              </a:solidFill>
              <a:miter lim="800000"/>
              <a:headEnd/>
              <a:tailEnd/>
            </a:ln>
          </p:spPr>
          <p:txBody>
            <a:bodyPr/>
            <a:lstStyle/>
            <a:p>
              <a:pPr algn="ctr" eaLnBrk="0" hangingPunct="0"/>
              <a:r>
                <a:rPr lang="en-US" sz="1600" dirty="0"/>
                <a:t>Data</a:t>
              </a:r>
            </a:p>
          </p:txBody>
        </p:sp>
        <p:sp>
          <p:nvSpPr>
            <p:cNvPr id="12" name="Rectangle 11"/>
            <p:cNvSpPr>
              <a:spLocks noChangeArrowheads="1"/>
            </p:cNvSpPr>
            <p:nvPr/>
          </p:nvSpPr>
          <p:spPr bwMode="auto">
            <a:xfrm>
              <a:off x="7200" y="7997"/>
              <a:ext cx="1008" cy="649"/>
            </a:xfrm>
            <a:prstGeom prst="rect">
              <a:avLst/>
            </a:prstGeom>
            <a:solidFill>
              <a:srgbClr val="FFFFFF"/>
            </a:solidFill>
            <a:ln w="9525">
              <a:solidFill>
                <a:srgbClr val="000000"/>
              </a:solidFill>
              <a:miter lim="800000"/>
              <a:headEnd/>
              <a:tailEnd/>
            </a:ln>
          </p:spPr>
          <p:txBody>
            <a:bodyPr/>
            <a:lstStyle/>
            <a:p>
              <a:pPr eaLnBrk="0" hangingPunct="0"/>
              <a:r>
                <a:rPr lang="en-US" sz="1600" dirty="0"/>
                <a:t>Function</a:t>
              </a:r>
            </a:p>
          </p:txBody>
        </p:sp>
        <p:sp>
          <p:nvSpPr>
            <p:cNvPr id="13" name="Text Box 12"/>
            <p:cNvSpPr txBox="1">
              <a:spLocks noChangeArrowheads="1"/>
            </p:cNvSpPr>
            <p:nvPr/>
          </p:nvSpPr>
          <p:spPr bwMode="auto">
            <a:xfrm>
              <a:off x="5040" y="9869"/>
              <a:ext cx="1152" cy="565"/>
            </a:xfrm>
            <a:prstGeom prst="rect">
              <a:avLst/>
            </a:prstGeom>
            <a:solidFill>
              <a:srgbClr val="FFFFFF"/>
            </a:solidFill>
            <a:ln w="9525">
              <a:solidFill>
                <a:srgbClr val="000000"/>
              </a:solidFill>
              <a:miter lim="800000"/>
              <a:headEnd/>
              <a:tailEnd/>
            </a:ln>
          </p:spPr>
          <p:txBody>
            <a:bodyPr/>
            <a:lstStyle/>
            <a:p>
              <a:pPr algn="ctr" eaLnBrk="0" hangingPunct="0"/>
              <a:r>
                <a:rPr lang="en-US" sz="1600" dirty="0"/>
                <a:t>Object 3</a:t>
              </a:r>
            </a:p>
          </p:txBody>
        </p:sp>
        <p:sp>
          <p:nvSpPr>
            <p:cNvPr id="14" name="Oval 13"/>
            <p:cNvSpPr>
              <a:spLocks noChangeArrowheads="1"/>
            </p:cNvSpPr>
            <p:nvPr/>
          </p:nvSpPr>
          <p:spPr bwMode="auto">
            <a:xfrm>
              <a:off x="4608" y="10589"/>
              <a:ext cx="2016" cy="2016"/>
            </a:xfrm>
            <a:prstGeom prst="ellipse">
              <a:avLst/>
            </a:prstGeom>
            <a:solidFill>
              <a:srgbClr val="FFFFFF"/>
            </a:solidFill>
            <a:ln w="9525">
              <a:solidFill>
                <a:srgbClr val="000000"/>
              </a:solidFill>
              <a:round/>
              <a:headEnd/>
              <a:tailEnd/>
            </a:ln>
          </p:spPr>
          <p:txBody>
            <a:bodyPr/>
            <a:lstStyle/>
            <a:p>
              <a:endParaRPr lang="en-CA"/>
            </a:p>
          </p:txBody>
        </p:sp>
        <p:sp>
          <p:nvSpPr>
            <p:cNvPr id="15" name="Rectangle 14"/>
            <p:cNvSpPr>
              <a:spLocks noChangeArrowheads="1"/>
            </p:cNvSpPr>
            <p:nvPr/>
          </p:nvSpPr>
          <p:spPr bwMode="auto">
            <a:xfrm>
              <a:off x="5184" y="10877"/>
              <a:ext cx="864" cy="579"/>
            </a:xfrm>
            <a:prstGeom prst="rect">
              <a:avLst/>
            </a:prstGeom>
            <a:solidFill>
              <a:srgbClr val="FFFFFF"/>
            </a:solidFill>
            <a:ln w="9525">
              <a:solidFill>
                <a:srgbClr val="000000"/>
              </a:solidFill>
              <a:miter lim="800000"/>
              <a:headEnd/>
              <a:tailEnd/>
            </a:ln>
          </p:spPr>
          <p:txBody>
            <a:bodyPr/>
            <a:lstStyle/>
            <a:p>
              <a:pPr algn="ctr" eaLnBrk="0" hangingPunct="0"/>
              <a:r>
                <a:rPr lang="en-US" sz="1600"/>
                <a:t>Data</a:t>
              </a:r>
            </a:p>
          </p:txBody>
        </p:sp>
        <p:sp>
          <p:nvSpPr>
            <p:cNvPr id="16" name="Rectangle 15"/>
            <p:cNvSpPr>
              <a:spLocks noChangeArrowheads="1"/>
            </p:cNvSpPr>
            <p:nvPr/>
          </p:nvSpPr>
          <p:spPr bwMode="auto">
            <a:xfrm>
              <a:off x="5184" y="11597"/>
              <a:ext cx="1008" cy="497"/>
            </a:xfrm>
            <a:prstGeom prst="rect">
              <a:avLst/>
            </a:prstGeom>
            <a:solidFill>
              <a:srgbClr val="FFFFFF"/>
            </a:solidFill>
            <a:ln w="9525">
              <a:solidFill>
                <a:srgbClr val="000000"/>
              </a:solidFill>
              <a:miter lim="800000"/>
              <a:headEnd/>
              <a:tailEnd/>
            </a:ln>
          </p:spPr>
          <p:txBody>
            <a:bodyPr/>
            <a:lstStyle/>
            <a:p>
              <a:pPr eaLnBrk="0" hangingPunct="0"/>
              <a:r>
                <a:rPr lang="en-US" sz="1600" dirty="0"/>
                <a:t>Function</a:t>
              </a:r>
            </a:p>
          </p:txBody>
        </p:sp>
        <p:sp>
          <p:nvSpPr>
            <p:cNvPr id="17" name="Line 16"/>
            <p:cNvSpPr>
              <a:spLocks noChangeShapeType="1"/>
            </p:cNvSpPr>
            <p:nvPr/>
          </p:nvSpPr>
          <p:spPr bwMode="auto">
            <a:xfrm>
              <a:off x="4464" y="7632"/>
              <a:ext cx="2304" cy="0"/>
            </a:xfrm>
            <a:prstGeom prst="line">
              <a:avLst/>
            </a:prstGeom>
            <a:noFill/>
            <a:ln w="9525">
              <a:solidFill>
                <a:srgbClr val="000000"/>
              </a:solidFill>
              <a:round/>
              <a:headEnd/>
              <a:tailEnd type="triangle" w="med" len="med"/>
            </a:ln>
          </p:spPr>
          <p:txBody>
            <a:bodyPr/>
            <a:lstStyle/>
            <a:p>
              <a:endParaRPr lang="en-CA"/>
            </a:p>
          </p:txBody>
        </p:sp>
        <p:sp>
          <p:nvSpPr>
            <p:cNvPr id="18" name="Line 17"/>
            <p:cNvSpPr>
              <a:spLocks noChangeShapeType="1"/>
            </p:cNvSpPr>
            <p:nvPr/>
          </p:nvSpPr>
          <p:spPr bwMode="auto">
            <a:xfrm flipH="1">
              <a:off x="6192" y="8784"/>
              <a:ext cx="1296" cy="2016"/>
            </a:xfrm>
            <a:prstGeom prst="line">
              <a:avLst/>
            </a:prstGeom>
            <a:noFill/>
            <a:ln w="9525">
              <a:solidFill>
                <a:srgbClr val="000000"/>
              </a:solidFill>
              <a:round/>
              <a:headEnd/>
              <a:tailEnd type="triangle" w="med" len="med"/>
            </a:ln>
          </p:spPr>
          <p:txBody>
            <a:bodyPr/>
            <a:lstStyle/>
            <a:p>
              <a:endParaRPr lang="en-CA"/>
            </a:p>
          </p:txBody>
        </p:sp>
        <p:sp>
          <p:nvSpPr>
            <p:cNvPr id="19" name="Line 18"/>
            <p:cNvSpPr>
              <a:spLocks noChangeShapeType="1"/>
            </p:cNvSpPr>
            <p:nvPr/>
          </p:nvSpPr>
          <p:spPr bwMode="auto">
            <a:xfrm>
              <a:off x="3888" y="8784"/>
              <a:ext cx="1152" cy="2016"/>
            </a:xfrm>
            <a:prstGeom prst="line">
              <a:avLst/>
            </a:prstGeom>
            <a:noFill/>
            <a:ln w="9525">
              <a:solidFill>
                <a:srgbClr val="000000"/>
              </a:solidFill>
              <a:round/>
              <a:headEnd/>
              <a:tailEnd type="triangle" w="med" len="med"/>
            </a:ln>
          </p:spPr>
          <p:txBody>
            <a:bodyPr/>
            <a:lstStyle/>
            <a:p>
              <a:endParaRPr lang="en-CA"/>
            </a:p>
          </p:txBody>
        </p:sp>
      </p:grpSp>
      <p:sp>
        <p:nvSpPr>
          <p:cNvPr id="20" name="TextBox 19"/>
          <p:cNvSpPr txBox="1"/>
          <p:nvPr/>
        </p:nvSpPr>
        <p:spPr>
          <a:xfrm>
            <a:off x="4139952" y="2132856"/>
            <a:ext cx="1736373" cy="369332"/>
          </a:xfrm>
          <a:prstGeom prst="rect">
            <a:avLst/>
          </a:prstGeom>
          <a:noFill/>
        </p:spPr>
        <p:txBody>
          <a:bodyPr wrap="none" rtlCol="0">
            <a:spAutoFit/>
          </a:bodyPr>
          <a:lstStyle/>
          <a:p>
            <a:r>
              <a:rPr lang="en-CA" dirty="0" smtClean="0"/>
              <a:t>communication</a:t>
            </a:r>
            <a:endParaRPr lang="en-CA"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51520" y="1628800"/>
            <a:ext cx="3960440" cy="5040560"/>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Friend class</a:t>
            </a:r>
            <a:endParaRPr lang="en-CA" dirty="0"/>
          </a:p>
        </p:txBody>
      </p:sp>
      <p:sp>
        <p:nvSpPr>
          <p:cNvPr id="5" name="Rectangle 4"/>
          <p:cNvSpPr/>
          <p:nvPr/>
        </p:nvSpPr>
        <p:spPr>
          <a:xfrm>
            <a:off x="107504" y="4293096"/>
            <a:ext cx="4032448" cy="136815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547936" y="5237584"/>
            <a:ext cx="2871936" cy="20764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51520" y="1628800"/>
            <a:ext cx="3960440" cy="5040560"/>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Friend class</a:t>
            </a:r>
            <a:endParaRPr lang="en-CA" dirty="0"/>
          </a:p>
        </p:txBody>
      </p:sp>
      <p:sp>
        <p:nvSpPr>
          <p:cNvPr id="5" name="Rectangle 4"/>
          <p:cNvSpPr/>
          <p:nvPr/>
        </p:nvSpPr>
        <p:spPr>
          <a:xfrm>
            <a:off x="107504" y="5805264"/>
            <a:ext cx="4032448" cy="79208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050" name="Picture 2"/>
          <p:cNvPicPr>
            <a:picLocks noChangeAspect="1" noChangeArrowheads="1"/>
          </p:cNvPicPr>
          <p:nvPr/>
        </p:nvPicPr>
        <p:blipFill>
          <a:blip r:embed="rId3" cstate="print"/>
          <a:srcRect/>
          <a:stretch>
            <a:fillRect/>
          </a:stretch>
        </p:blipFill>
        <p:spPr bwMode="auto">
          <a:xfrm>
            <a:off x="4932040" y="2204864"/>
            <a:ext cx="2751187" cy="23042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932040" y="2204864"/>
            <a:ext cx="2751187" cy="230425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51520" y="1628800"/>
            <a:ext cx="3960440" cy="5040560"/>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Friend class</a:t>
            </a:r>
            <a:endParaRPr lang="en-CA" dirty="0"/>
          </a:p>
        </p:txBody>
      </p:sp>
      <p:sp>
        <p:nvSpPr>
          <p:cNvPr id="5" name="Rectangle 4"/>
          <p:cNvSpPr/>
          <p:nvPr/>
        </p:nvSpPr>
        <p:spPr>
          <a:xfrm>
            <a:off x="4716016" y="2492896"/>
            <a:ext cx="2592288" cy="36004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107504" y="2780928"/>
            <a:ext cx="4032448" cy="136815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5" idx="1"/>
          </p:cNvCxnSpPr>
          <p:nvPr/>
        </p:nvCxnSpPr>
        <p:spPr>
          <a:xfrm flipH="1">
            <a:off x="4211960" y="2672916"/>
            <a:ext cx="504056" cy="6840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932040" y="2204864"/>
            <a:ext cx="2751187" cy="230425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51520" y="1628800"/>
            <a:ext cx="3960440" cy="5040560"/>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Friend class</a:t>
            </a:r>
            <a:endParaRPr lang="en-CA" dirty="0"/>
          </a:p>
        </p:txBody>
      </p:sp>
      <p:sp>
        <p:nvSpPr>
          <p:cNvPr id="5" name="Rectangle 4"/>
          <p:cNvSpPr/>
          <p:nvPr/>
        </p:nvSpPr>
        <p:spPr>
          <a:xfrm>
            <a:off x="4932040" y="3140968"/>
            <a:ext cx="2592288" cy="36004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107504" y="5733256"/>
            <a:ext cx="4032448" cy="93610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p:nvPr/>
        </p:nvCxnSpPr>
        <p:spPr>
          <a:xfrm flipH="1">
            <a:off x="3635896" y="3573016"/>
            <a:ext cx="1368152" cy="21602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932040" y="2204864"/>
            <a:ext cx="2751187" cy="230425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51520" y="1628800"/>
            <a:ext cx="3960440" cy="5040560"/>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Friend class</a:t>
            </a:r>
            <a:endParaRPr lang="en-CA" dirty="0"/>
          </a:p>
        </p:txBody>
      </p:sp>
      <p:sp>
        <p:nvSpPr>
          <p:cNvPr id="5" name="Rectangle 4"/>
          <p:cNvSpPr/>
          <p:nvPr/>
        </p:nvSpPr>
        <p:spPr>
          <a:xfrm>
            <a:off x="5148064" y="3501008"/>
            <a:ext cx="2592288" cy="36004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683568" y="3284984"/>
            <a:ext cx="3168352" cy="43204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p:nvPr/>
        </p:nvCxnSpPr>
        <p:spPr>
          <a:xfrm flipH="1">
            <a:off x="3707904" y="3645024"/>
            <a:ext cx="136815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932040" y="2204864"/>
            <a:ext cx="2751187" cy="230425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251520" y="1628800"/>
            <a:ext cx="3960440" cy="5040560"/>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Friend class</a:t>
            </a:r>
            <a:endParaRPr lang="en-CA" dirty="0"/>
          </a:p>
        </p:txBody>
      </p:sp>
      <p:sp>
        <p:nvSpPr>
          <p:cNvPr id="5" name="Rectangle 4"/>
          <p:cNvSpPr/>
          <p:nvPr/>
        </p:nvSpPr>
        <p:spPr>
          <a:xfrm>
            <a:off x="5148064" y="3501008"/>
            <a:ext cx="2592288" cy="36004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683568" y="3284984"/>
            <a:ext cx="3168352" cy="43204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p:nvPr/>
        </p:nvCxnSpPr>
        <p:spPr>
          <a:xfrm flipH="1">
            <a:off x="3707904" y="3645024"/>
            <a:ext cx="136815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4" cstate="print"/>
          <a:srcRect/>
          <a:stretch>
            <a:fillRect/>
          </a:stretch>
        </p:blipFill>
        <p:spPr bwMode="auto">
          <a:xfrm>
            <a:off x="7812360" y="2564904"/>
            <a:ext cx="432048" cy="407189"/>
          </a:xfrm>
          <a:prstGeom prst="rect">
            <a:avLst/>
          </a:prstGeom>
          <a:noFill/>
          <a:ln w="9525">
            <a:noFill/>
            <a:miter lim="800000"/>
            <a:headEnd/>
            <a:tailEnd/>
          </a:ln>
        </p:spPr>
      </p:pic>
      <p:cxnSp>
        <p:nvCxnSpPr>
          <p:cNvPr id="9" name="Straight Arrow Connector 8"/>
          <p:cNvCxnSpPr>
            <a:stCxn id="5" idx="3"/>
            <a:endCxn id="3074" idx="2"/>
          </p:cNvCxnSpPr>
          <p:nvPr/>
        </p:nvCxnSpPr>
        <p:spPr>
          <a:xfrm flipV="1">
            <a:off x="7740352" y="2972093"/>
            <a:ext cx="288032" cy="7089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539552" y="1525728"/>
            <a:ext cx="3495675" cy="5301208"/>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Friend class</a:t>
            </a:r>
            <a:endParaRPr lang="en-CA" dirty="0"/>
          </a:p>
        </p:txBody>
      </p:sp>
      <p:sp>
        <p:nvSpPr>
          <p:cNvPr id="6" name="Rectangle 5"/>
          <p:cNvSpPr/>
          <p:nvPr/>
        </p:nvSpPr>
        <p:spPr>
          <a:xfrm>
            <a:off x="1187624" y="4581128"/>
            <a:ext cx="381642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1043608" y="4941168"/>
            <a:ext cx="1647800"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Friend class</a:t>
            </a:r>
            <a:endParaRPr lang="en-CA" dirty="0"/>
          </a:p>
        </p:txBody>
      </p:sp>
      <p:pic>
        <p:nvPicPr>
          <p:cNvPr id="5122" name="Picture 2"/>
          <p:cNvPicPr>
            <a:picLocks noChangeAspect="1" noChangeArrowheads="1"/>
          </p:cNvPicPr>
          <p:nvPr/>
        </p:nvPicPr>
        <p:blipFill>
          <a:blip r:embed="rId2" cstate="print"/>
          <a:srcRect/>
          <a:stretch>
            <a:fillRect/>
          </a:stretch>
        </p:blipFill>
        <p:spPr bwMode="auto">
          <a:xfrm>
            <a:off x="755576" y="1700808"/>
            <a:ext cx="5256584" cy="4536504"/>
          </a:xfrm>
          <a:prstGeom prst="rect">
            <a:avLst/>
          </a:prstGeom>
          <a:noFill/>
          <a:ln w="9525">
            <a:noFill/>
            <a:miter lim="800000"/>
            <a:headEnd/>
            <a:tailEnd/>
          </a:ln>
        </p:spPr>
      </p:pic>
      <p:sp>
        <p:nvSpPr>
          <p:cNvPr id="5" name="Rectangle 4"/>
          <p:cNvSpPr/>
          <p:nvPr/>
        </p:nvSpPr>
        <p:spPr>
          <a:xfrm>
            <a:off x="2051720" y="5733256"/>
            <a:ext cx="223224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Constructor</a:t>
            </a:r>
            <a:endParaRPr lang="en-CA" dirty="0"/>
          </a:p>
        </p:txBody>
      </p:sp>
      <p:sp>
        <p:nvSpPr>
          <p:cNvPr id="3" name="Content Placeholder 2"/>
          <p:cNvSpPr>
            <a:spLocks noGrp="1"/>
          </p:cNvSpPr>
          <p:nvPr>
            <p:ph sz="quarter" idx="1"/>
          </p:nvPr>
        </p:nvSpPr>
        <p:spPr/>
        <p:txBody>
          <a:bodyPr/>
          <a:lstStyle/>
          <a:p>
            <a:r>
              <a:rPr lang="en-CA" dirty="0" smtClean="0"/>
              <a:t>A </a:t>
            </a:r>
            <a:r>
              <a:rPr lang="en-CA" b="1" dirty="0" smtClean="0"/>
              <a:t>special member function </a:t>
            </a:r>
            <a:r>
              <a:rPr lang="en-CA" dirty="0" smtClean="0"/>
              <a:t>whose task is to initialize the objects of its class.</a:t>
            </a:r>
          </a:p>
          <a:p>
            <a:r>
              <a:rPr lang="en-CA" b="1" dirty="0" smtClean="0"/>
              <a:t>Special</a:t>
            </a:r>
            <a:r>
              <a:rPr lang="en-CA" dirty="0" smtClean="0"/>
              <a:t> – name is same as class name.</a:t>
            </a:r>
          </a:p>
          <a:p>
            <a:r>
              <a:rPr lang="en-CA" dirty="0" smtClean="0"/>
              <a:t>It is </a:t>
            </a:r>
            <a:r>
              <a:rPr lang="en-CA" b="1" dirty="0" smtClean="0"/>
              <a:t>invoked whenever an object </a:t>
            </a:r>
            <a:r>
              <a:rPr lang="en-CA" dirty="0" smtClean="0"/>
              <a:t>of its associated class is </a:t>
            </a:r>
            <a:r>
              <a:rPr lang="en-CA" b="1" dirty="0" smtClean="0"/>
              <a:t>created</a:t>
            </a:r>
            <a:r>
              <a:rPr lang="en-CA" dirty="0" smtClean="0"/>
              <a:t>.</a:t>
            </a:r>
          </a:p>
          <a:p>
            <a:r>
              <a:rPr lang="en-CA" dirty="0" smtClean="0"/>
              <a:t>It is called </a:t>
            </a:r>
            <a:r>
              <a:rPr lang="en-CA" b="1" dirty="0" smtClean="0"/>
              <a:t>constructor</a:t>
            </a:r>
            <a:r>
              <a:rPr lang="en-CA" dirty="0" smtClean="0"/>
              <a:t> because it constructs the values of data members of the class.</a:t>
            </a:r>
            <a:endParaRPr lang="en-CA"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Constructor</a:t>
            </a:r>
            <a:endParaRPr lang="en-CA" dirty="0"/>
          </a:p>
        </p:txBody>
      </p:sp>
      <p:pic>
        <p:nvPicPr>
          <p:cNvPr id="6146" name="Picture 2"/>
          <p:cNvPicPr>
            <a:picLocks noChangeAspect="1" noChangeArrowheads="1"/>
          </p:cNvPicPr>
          <p:nvPr/>
        </p:nvPicPr>
        <p:blipFill>
          <a:blip r:embed="rId2" cstate="print"/>
          <a:srcRect/>
          <a:stretch>
            <a:fillRect/>
          </a:stretch>
        </p:blipFill>
        <p:spPr bwMode="auto">
          <a:xfrm>
            <a:off x="683568" y="1628800"/>
            <a:ext cx="4536504" cy="4464496"/>
          </a:xfrm>
          <a:prstGeom prst="rect">
            <a:avLst/>
          </a:prstGeom>
          <a:noFill/>
          <a:ln w="9525">
            <a:noFill/>
            <a:miter lim="800000"/>
            <a:headEnd/>
            <a:tailEnd/>
          </a:ln>
        </p:spPr>
      </p:pic>
      <p:sp>
        <p:nvSpPr>
          <p:cNvPr id="5" name="Rectangle 4"/>
          <p:cNvSpPr/>
          <p:nvPr/>
        </p:nvSpPr>
        <p:spPr>
          <a:xfrm>
            <a:off x="755576" y="3501008"/>
            <a:ext cx="223224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611560" y="4941168"/>
            <a:ext cx="2232248" cy="108012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147" name="Picture 3"/>
          <p:cNvPicPr>
            <a:picLocks noChangeAspect="1" noChangeArrowheads="1"/>
          </p:cNvPicPr>
          <p:nvPr/>
        </p:nvPicPr>
        <p:blipFill>
          <a:blip r:embed="rId3" cstate="print"/>
          <a:srcRect/>
          <a:stretch>
            <a:fillRect/>
          </a:stretch>
        </p:blipFill>
        <p:spPr bwMode="auto">
          <a:xfrm>
            <a:off x="5076056" y="3068960"/>
            <a:ext cx="1047750" cy="576064"/>
          </a:xfrm>
          <a:prstGeom prst="rect">
            <a:avLst/>
          </a:prstGeom>
          <a:noFill/>
          <a:ln w="9525">
            <a:noFill/>
            <a:miter lim="800000"/>
            <a:headEnd/>
            <a:tailEnd/>
          </a:ln>
        </p:spPr>
      </p:pic>
      <p:sp>
        <p:nvSpPr>
          <p:cNvPr id="8" name="TextBox 7"/>
          <p:cNvSpPr txBox="1"/>
          <p:nvPr/>
        </p:nvSpPr>
        <p:spPr>
          <a:xfrm>
            <a:off x="2051720" y="4149080"/>
            <a:ext cx="6378669" cy="369332"/>
          </a:xfrm>
          <a:prstGeom prst="rect">
            <a:avLst/>
          </a:prstGeom>
          <a:noFill/>
        </p:spPr>
        <p:txBody>
          <a:bodyPr wrap="none" rtlCol="0">
            <a:spAutoFit/>
          </a:bodyPr>
          <a:lstStyle/>
          <a:p>
            <a:r>
              <a:rPr lang="en-CA" dirty="0" smtClean="0"/>
              <a:t>Creates int1 and initializes its data members m and n to zero</a:t>
            </a:r>
            <a:endParaRPr lang="en-CA" dirty="0"/>
          </a:p>
        </p:txBody>
      </p:sp>
      <p:cxnSp>
        <p:nvCxnSpPr>
          <p:cNvPr id="9" name="Straight Arrow Connector 8"/>
          <p:cNvCxnSpPr/>
          <p:nvPr/>
        </p:nvCxnSpPr>
        <p:spPr>
          <a:xfrm flipH="1">
            <a:off x="5436096" y="3429000"/>
            <a:ext cx="144016" cy="7920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b="1" dirty="0" smtClean="0"/>
              <a:t>Characteristics</a:t>
            </a:r>
            <a:r>
              <a:rPr lang="en-CA" dirty="0" smtClean="0"/>
              <a:t> of Object-Oriented Programming</a:t>
            </a:r>
            <a:endParaRPr lang="en-CA" dirty="0"/>
          </a:p>
        </p:txBody>
      </p:sp>
      <p:sp>
        <p:nvSpPr>
          <p:cNvPr id="3" name="Content Placeholder 2"/>
          <p:cNvSpPr>
            <a:spLocks noGrp="1"/>
          </p:cNvSpPr>
          <p:nvPr>
            <p:ph sz="quarter" idx="1"/>
          </p:nvPr>
        </p:nvSpPr>
        <p:spPr/>
        <p:txBody>
          <a:bodyPr/>
          <a:lstStyle/>
          <a:p>
            <a:r>
              <a:rPr lang="en-CA" dirty="0" smtClean="0"/>
              <a:t>Emphasis is on data rather than procedure.</a:t>
            </a:r>
          </a:p>
          <a:p>
            <a:r>
              <a:rPr lang="en-CA" dirty="0" smtClean="0"/>
              <a:t>Programs are divided into </a:t>
            </a:r>
            <a:r>
              <a:rPr lang="en-CA" i="1" dirty="0" smtClean="0"/>
              <a:t>objects</a:t>
            </a:r>
            <a:r>
              <a:rPr lang="en-CA" dirty="0" smtClean="0"/>
              <a:t>.</a:t>
            </a:r>
          </a:p>
          <a:p>
            <a:r>
              <a:rPr lang="en-CA" dirty="0" smtClean="0"/>
              <a:t>Data is hidden and can not be accessed by external functions.</a:t>
            </a:r>
          </a:p>
          <a:p>
            <a:r>
              <a:rPr lang="en-CA" dirty="0" smtClean="0"/>
              <a:t>Object may communicate with each other through functions.</a:t>
            </a:r>
          </a:p>
          <a:p>
            <a:r>
              <a:rPr lang="en-CA" dirty="0" smtClean="0"/>
              <a:t>Follows bottom-up approach.</a:t>
            </a:r>
            <a:endParaRPr lang="en-CA"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Constructor</a:t>
            </a:r>
            <a:endParaRPr lang="en-CA" dirty="0"/>
          </a:p>
        </p:txBody>
      </p:sp>
      <p:sp>
        <p:nvSpPr>
          <p:cNvPr id="3" name="Content Placeholder 2"/>
          <p:cNvSpPr>
            <a:spLocks noGrp="1"/>
          </p:cNvSpPr>
          <p:nvPr>
            <p:ph sz="quarter" idx="1"/>
          </p:nvPr>
        </p:nvSpPr>
        <p:spPr>
          <a:xfrm>
            <a:off x="612648" y="1600200"/>
            <a:ext cx="8153400" cy="2692896"/>
          </a:xfrm>
        </p:spPr>
        <p:txBody>
          <a:bodyPr/>
          <a:lstStyle/>
          <a:p>
            <a:r>
              <a:rPr lang="en-CA" dirty="0" smtClean="0"/>
              <a:t>If a normal member function is defined for zero initialization, we would need to invoke this function for each of the objects separately.</a:t>
            </a:r>
          </a:p>
          <a:p>
            <a:r>
              <a:rPr lang="en-CA" dirty="0" smtClean="0"/>
              <a:t>This is inconvenient for a large number of objects.</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Default constructor</a:t>
            </a:r>
            <a:endParaRPr lang="en-CA" dirty="0"/>
          </a:p>
        </p:txBody>
      </p:sp>
      <p:sp>
        <p:nvSpPr>
          <p:cNvPr id="3" name="Content Placeholder 2"/>
          <p:cNvSpPr>
            <a:spLocks noGrp="1"/>
          </p:cNvSpPr>
          <p:nvPr>
            <p:ph sz="quarter" idx="1"/>
          </p:nvPr>
        </p:nvSpPr>
        <p:spPr/>
        <p:txBody>
          <a:bodyPr/>
          <a:lstStyle/>
          <a:p>
            <a:r>
              <a:rPr lang="en-CA" dirty="0" smtClean="0"/>
              <a:t>A constructor that accepts no parameters is called the </a:t>
            </a:r>
            <a:r>
              <a:rPr lang="en-CA" b="1" dirty="0" smtClean="0"/>
              <a:t>default constructor</a:t>
            </a:r>
            <a:r>
              <a:rPr lang="en-CA" dirty="0" smtClean="0"/>
              <a:t>.</a:t>
            </a:r>
          </a:p>
          <a:p>
            <a:r>
              <a:rPr lang="en-CA" dirty="0" smtClean="0"/>
              <a:t>Default constructor for </a:t>
            </a:r>
            <a:r>
              <a:rPr lang="en-CA" b="1" dirty="0" smtClean="0"/>
              <a:t>class A </a:t>
            </a:r>
            <a:r>
              <a:rPr lang="en-CA" dirty="0" smtClean="0"/>
              <a:t>is </a:t>
            </a:r>
            <a:r>
              <a:rPr lang="en-CA" b="1" i="1" dirty="0" smtClean="0"/>
              <a:t>A::A().</a:t>
            </a:r>
          </a:p>
          <a:p>
            <a:r>
              <a:rPr lang="en-CA" dirty="0" smtClean="0"/>
              <a:t>If no constructor is defined, then the compiler supplies a default constructor.</a:t>
            </a:r>
          </a:p>
          <a:p>
            <a:r>
              <a:rPr lang="en-CA" b="1" i="1" dirty="0" smtClean="0"/>
              <a:t>A </a:t>
            </a:r>
            <a:r>
              <a:rPr lang="en-CA" b="1" i="1" dirty="0" err="1" smtClean="0"/>
              <a:t>a</a:t>
            </a:r>
            <a:r>
              <a:rPr lang="en-CA" b="1" i="1" dirty="0" smtClean="0"/>
              <a:t>; </a:t>
            </a:r>
            <a:r>
              <a:rPr lang="en-CA" dirty="0" smtClean="0"/>
              <a:t>-- invokes the default constructor of the compiler to create the object</a:t>
            </a:r>
            <a:r>
              <a:rPr lang="en-CA" b="1" i="1" dirty="0" smtClean="0"/>
              <a:t> a</a:t>
            </a:r>
            <a:r>
              <a:rPr lang="en-CA" dirty="0" smtClean="0"/>
              <a:t>.</a:t>
            </a:r>
            <a:endParaRPr lang="en-CA"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Special characteristics </a:t>
            </a:r>
            <a:endParaRPr lang="en-CA" dirty="0"/>
          </a:p>
        </p:txBody>
      </p:sp>
      <p:sp>
        <p:nvSpPr>
          <p:cNvPr id="3" name="Content Placeholder 2"/>
          <p:cNvSpPr>
            <a:spLocks noGrp="1"/>
          </p:cNvSpPr>
          <p:nvPr>
            <p:ph sz="quarter" idx="1"/>
          </p:nvPr>
        </p:nvSpPr>
        <p:spPr/>
        <p:txBody>
          <a:bodyPr>
            <a:normAutofit fontScale="92500" lnSpcReduction="20000"/>
          </a:bodyPr>
          <a:lstStyle/>
          <a:p>
            <a:r>
              <a:rPr lang="en-CA" dirty="0" smtClean="0"/>
              <a:t>Should be </a:t>
            </a:r>
            <a:r>
              <a:rPr lang="en-CA" b="1" dirty="0" smtClean="0"/>
              <a:t>declared</a:t>
            </a:r>
            <a:r>
              <a:rPr lang="en-CA" dirty="0" smtClean="0"/>
              <a:t> in the </a:t>
            </a:r>
            <a:r>
              <a:rPr lang="en-CA" b="1" dirty="0" smtClean="0"/>
              <a:t>public section</a:t>
            </a:r>
            <a:r>
              <a:rPr lang="en-CA" dirty="0" smtClean="0"/>
              <a:t>.</a:t>
            </a:r>
          </a:p>
          <a:p>
            <a:r>
              <a:rPr lang="en-CA" b="1" dirty="0" smtClean="0"/>
              <a:t>Automatically invoked </a:t>
            </a:r>
            <a:r>
              <a:rPr lang="en-CA" dirty="0" smtClean="0"/>
              <a:t>when the objects are created.</a:t>
            </a:r>
          </a:p>
          <a:p>
            <a:r>
              <a:rPr lang="en-CA" dirty="0" smtClean="0"/>
              <a:t>No</a:t>
            </a:r>
            <a:r>
              <a:rPr lang="en-CA" b="1" dirty="0" smtClean="0"/>
              <a:t> return types</a:t>
            </a:r>
            <a:r>
              <a:rPr lang="en-CA" dirty="0" smtClean="0"/>
              <a:t>, not even </a:t>
            </a:r>
            <a:r>
              <a:rPr lang="en-CA" b="1" dirty="0" smtClean="0"/>
              <a:t>void</a:t>
            </a:r>
            <a:r>
              <a:rPr lang="en-CA" dirty="0" smtClean="0"/>
              <a:t> and therefore cannot return values.</a:t>
            </a:r>
          </a:p>
          <a:p>
            <a:r>
              <a:rPr lang="en-CA" dirty="0" smtClean="0"/>
              <a:t>Cannot be </a:t>
            </a:r>
            <a:r>
              <a:rPr lang="en-CA" b="1" dirty="0" smtClean="0"/>
              <a:t>inherited</a:t>
            </a:r>
            <a:r>
              <a:rPr lang="en-CA" dirty="0" smtClean="0"/>
              <a:t>, though a derived class can call the base class constructor.</a:t>
            </a:r>
          </a:p>
          <a:p>
            <a:r>
              <a:rPr lang="en-CA" dirty="0" smtClean="0"/>
              <a:t>They can have </a:t>
            </a:r>
            <a:r>
              <a:rPr lang="en-CA" b="1" dirty="0" smtClean="0"/>
              <a:t>default arguments</a:t>
            </a:r>
            <a:r>
              <a:rPr lang="en-CA" dirty="0" smtClean="0"/>
              <a:t>.</a:t>
            </a:r>
          </a:p>
          <a:p>
            <a:r>
              <a:rPr lang="en-CA" dirty="0" smtClean="0"/>
              <a:t>Constructors cannot be </a:t>
            </a:r>
            <a:r>
              <a:rPr lang="en-CA" b="1" dirty="0" smtClean="0"/>
              <a:t>virtual</a:t>
            </a:r>
            <a:r>
              <a:rPr lang="en-CA" dirty="0" smtClean="0"/>
              <a:t>.</a:t>
            </a:r>
          </a:p>
          <a:p>
            <a:r>
              <a:rPr lang="en-CA" dirty="0" smtClean="0"/>
              <a:t>Make implicit call to the operators </a:t>
            </a:r>
            <a:r>
              <a:rPr lang="en-CA" b="1" dirty="0" smtClean="0"/>
              <a:t>new</a:t>
            </a:r>
            <a:r>
              <a:rPr lang="en-CA" dirty="0" smtClean="0"/>
              <a:t> and </a:t>
            </a:r>
            <a:r>
              <a:rPr lang="en-CA" b="1" dirty="0" smtClean="0"/>
              <a:t>delete</a:t>
            </a:r>
            <a:r>
              <a:rPr lang="en-CA" dirty="0" smtClean="0"/>
              <a:t> when allocation is required.</a:t>
            </a:r>
            <a:endParaRPr lang="en-CA"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srcRect/>
          <a:stretch>
            <a:fillRect/>
          </a:stretch>
        </p:blipFill>
        <p:spPr bwMode="auto">
          <a:xfrm>
            <a:off x="899592" y="1973932"/>
            <a:ext cx="5076825" cy="3543300"/>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Parameterized constructors</a:t>
            </a:r>
            <a:endParaRPr lang="en-CA" dirty="0"/>
          </a:p>
        </p:txBody>
      </p:sp>
      <p:sp>
        <p:nvSpPr>
          <p:cNvPr id="5" name="Rectangle 4"/>
          <p:cNvSpPr/>
          <p:nvPr/>
        </p:nvSpPr>
        <p:spPr>
          <a:xfrm>
            <a:off x="1403648" y="3645024"/>
            <a:ext cx="2592288" cy="79208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1187624" y="4797152"/>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Picture 3"/>
          <p:cNvPicPr>
            <a:picLocks noChangeAspect="1" noChangeArrowheads="1"/>
          </p:cNvPicPr>
          <p:nvPr/>
        </p:nvPicPr>
        <p:blipFill>
          <a:blip r:embed="rId3" cstate="print"/>
          <a:srcRect/>
          <a:stretch>
            <a:fillRect/>
          </a:stretch>
        </p:blipFill>
        <p:spPr bwMode="auto">
          <a:xfrm>
            <a:off x="5436096" y="3140968"/>
            <a:ext cx="1047750" cy="576064"/>
          </a:xfrm>
          <a:prstGeom prst="rect">
            <a:avLst/>
          </a:prstGeom>
          <a:noFill/>
          <a:ln w="9525">
            <a:noFill/>
            <a:miter lim="800000"/>
            <a:headEnd/>
            <a:tailEnd/>
          </a:ln>
        </p:spPr>
      </p:pic>
      <p:cxnSp>
        <p:nvCxnSpPr>
          <p:cNvPr id="9" name="Straight Arrow Connector 8"/>
          <p:cNvCxnSpPr>
            <a:stCxn id="7" idx="1"/>
          </p:cNvCxnSpPr>
          <p:nvPr/>
        </p:nvCxnSpPr>
        <p:spPr>
          <a:xfrm flipH="1">
            <a:off x="3635896" y="3429000"/>
            <a:ext cx="1800200" cy="13681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Parameterized constructors</a:t>
            </a:r>
            <a:endParaRPr lang="en-CA" dirty="0"/>
          </a:p>
        </p:txBody>
      </p:sp>
      <p:pic>
        <p:nvPicPr>
          <p:cNvPr id="8194" name="Picture 2"/>
          <p:cNvPicPr>
            <a:picLocks noChangeAspect="1" noChangeArrowheads="1"/>
          </p:cNvPicPr>
          <p:nvPr/>
        </p:nvPicPr>
        <p:blipFill>
          <a:blip r:embed="rId2" cstate="print"/>
          <a:srcRect/>
          <a:stretch>
            <a:fillRect/>
          </a:stretch>
        </p:blipFill>
        <p:spPr bwMode="auto">
          <a:xfrm>
            <a:off x="899592" y="1628800"/>
            <a:ext cx="4343400" cy="4464496"/>
          </a:xfrm>
          <a:prstGeom prst="rect">
            <a:avLst/>
          </a:prstGeom>
          <a:noFill/>
          <a:ln w="9525">
            <a:noFill/>
            <a:miter lim="800000"/>
            <a:headEnd/>
            <a:tailEnd/>
          </a:ln>
        </p:spPr>
      </p:pic>
      <p:sp>
        <p:nvSpPr>
          <p:cNvPr id="5" name="Rectangle 4"/>
          <p:cNvSpPr/>
          <p:nvPr/>
        </p:nvSpPr>
        <p:spPr>
          <a:xfrm>
            <a:off x="827584" y="4941168"/>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p:cNvSpPr txBox="1"/>
          <p:nvPr/>
        </p:nvSpPr>
        <p:spPr>
          <a:xfrm>
            <a:off x="4067944" y="4653136"/>
            <a:ext cx="1326004" cy="369332"/>
          </a:xfrm>
          <a:prstGeom prst="rect">
            <a:avLst/>
          </a:prstGeom>
          <a:noFill/>
        </p:spPr>
        <p:txBody>
          <a:bodyPr wrap="none" rtlCol="0">
            <a:spAutoFit/>
          </a:bodyPr>
          <a:lstStyle/>
          <a:p>
            <a:r>
              <a:rPr lang="en-CA" dirty="0" smtClean="0"/>
              <a:t>Explicit call</a:t>
            </a:r>
            <a:endParaRPr lang="en-CA" dirty="0"/>
          </a:p>
        </p:txBody>
      </p:sp>
      <p:cxnSp>
        <p:nvCxnSpPr>
          <p:cNvPr id="8" name="Straight Arrow Connector 7"/>
          <p:cNvCxnSpPr>
            <a:stCxn id="5" idx="3"/>
          </p:cNvCxnSpPr>
          <p:nvPr/>
        </p:nvCxnSpPr>
        <p:spPr>
          <a:xfrm flipV="1">
            <a:off x="3419872" y="4941168"/>
            <a:ext cx="576064" cy="1440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27584" y="5301208"/>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TextBox 9"/>
          <p:cNvSpPr txBox="1"/>
          <p:nvPr/>
        </p:nvSpPr>
        <p:spPr>
          <a:xfrm>
            <a:off x="4067944" y="5075892"/>
            <a:ext cx="3429144" cy="369332"/>
          </a:xfrm>
          <a:prstGeom prst="rect">
            <a:avLst/>
          </a:prstGeom>
          <a:noFill/>
        </p:spPr>
        <p:txBody>
          <a:bodyPr wrap="none" rtlCol="0">
            <a:spAutoFit/>
          </a:bodyPr>
          <a:lstStyle/>
          <a:p>
            <a:r>
              <a:rPr lang="en-CA" dirty="0" smtClean="0"/>
              <a:t>Implicit call – shorthand method</a:t>
            </a:r>
            <a:endParaRPr lang="en-CA" dirty="0"/>
          </a:p>
        </p:txBody>
      </p:sp>
      <p:cxnSp>
        <p:nvCxnSpPr>
          <p:cNvPr id="11" name="Straight Arrow Connector 10"/>
          <p:cNvCxnSpPr/>
          <p:nvPr/>
        </p:nvCxnSpPr>
        <p:spPr>
          <a:xfrm flipV="1">
            <a:off x="3419872" y="5301208"/>
            <a:ext cx="576064" cy="1440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Parameterized constructors</a:t>
            </a:r>
            <a:endParaRPr lang="en-CA" dirty="0"/>
          </a:p>
        </p:txBody>
      </p:sp>
      <p:pic>
        <p:nvPicPr>
          <p:cNvPr id="9218" name="Picture 2"/>
          <p:cNvPicPr>
            <a:picLocks noChangeAspect="1" noChangeArrowheads="1"/>
          </p:cNvPicPr>
          <p:nvPr/>
        </p:nvPicPr>
        <p:blipFill>
          <a:blip r:embed="rId2" cstate="print"/>
          <a:srcRect/>
          <a:stretch>
            <a:fillRect/>
          </a:stretch>
        </p:blipFill>
        <p:spPr bwMode="auto">
          <a:xfrm>
            <a:off x="683568" y="1556792"/>
            <a:ext cx="4324350" cy="4896544"/>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5652120" y="1844824"/>
            <a:ext cx="2495550" cy="3744416"/>
          </a:xfrm>
          <a:prstGeom prst="rect">
            <a:avLst/>
          </a:prstGeom>
          <a:noFill/>
          <a:ln w="9525">
            <a:noFill/>
            <a:miter lim="800000"/>
            <a:headEnd/>
            <a:tailEnd/>
          </a:ln>
        </p:spPr>
      </p:pic>
      <p:sp>
        <p:nvSpPr>
          <p:cNvPr id="6" name="Rectangle 5"/>
          <p:cNvSpPr/>
          <p:nvPr/>
        </p:nvSpPr>
        <p:spPr>
          <a:xfrm>
            <a:off x="5580112" y="2348880"/>
            <a:ext cx="2592288" cy="79208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Parameterized constructors</a:t>
            </a:r>
            <a:endParaRPr lang="en-CA" dirty="0"/>
          </a:p>
        </p:txBody>
      </p:sp>
      <p:pic>
        <p:nvPicPr>
          <p:cNvPr id="9218" name="Picture 2"/>
          <p:cNvPicPr>
            <a:picLocks noChangeAspect="1" noChangeArrowheads="1"/>
          </p:cNvPicPr>
          <p:nvPr/>
        </p:nvPicPr>
        <p:blipFill>
          <a:blip r:embed="rId2" cstate="print"/>
          <a:srcRect/>
          <a:stretch>
            <a:fillRect/>
          </a:stretch>
        </p:blipFill>
        <p:spPr bwMode="auto">
          <a:xfrm>
            <a:off x="683568" y="1556792"/>
            <a:ext cx="4324350" cy="4896544"/>
          </a:xfrm>
          <a:prstGeom prst="rect">
            <a:avLst/>
          </a:prstGeom>
          <a:noFill/>
          <a:ln w="9525">
            <a:noFill/>
            <a:miter lim="800000"/>
            <a:headEnd/>
            <a:tailEnd/>
          </a:ln>
        </p:spPr>
      </p:pic>
      <p:pic>
        <p:nvPicPr>
          <p:cNvPr id="9219" name="Picture 3"/>
          <p:cNvPicPr>
            <a:picLocks noChangeAspect="1" noChangeArrowheads="1"/>
          </p:cNvPicPr>
          <p:nvPr/>
        </p:nvPicPr>
        <p:blipFill>
          <a:blip r:embed="rId3" cstate="print"/>
          <a:srcRect/>
          <a:stretch>
            <a:fillRect/>
          </a:stretch>
        </p:blipFill>
        <p:spPr bwMode="auto">
          <a:xfrm>
            <a:off x="5652120" y="1844824"/>
            <a:ext cx="2495550" cy="3744416"/>
          </a:xfrm>
          <a:prstGeom prst="rect">
            <a:avLst/>
          </a:prstGeom>
          <a:noFill/>
          <a:ln w="9525">
            <a:noFill/>
            <a:miter lim="800000"/>
            <a:headEnd/>
            <a:tailEnd/>
          </a:ln>
        </p:spPr>
      </p:pic>
      <p:sp>
        <p:nvSpPr>
          <p:cNvPr id="6" name="Rectangle 5"/>
          <p:cNvSpPr/>
          <p:nvPr/>
        </p:nvSpPr>
        <p:spPr>
          <a:xfrm>
            <a:off x="5580112" y="3429000"/>
            <a:ext cx="2592288" cy="129614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755576" y="3429000"/>
            <a:ext cx="2592288" cy="129614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6" idx="1"/>
            <a:endCxn id="7" idx="3"/>
          </p:cNvCxnSpPr>
          <p:nvPr/>
        </p:nvCxnSpPr>
        <p:spPr>
          <a:xfrm flipH="1">
            <a:off x="3347864" y="4077072"/>
            <a:ext cx="223224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42" name="Picture 2"/>
          <p:cNvPicPr>
            <a:picLocks noChangeAspect="1" noChangeArrowheads="1"/>
          </p:cNvPicPr>
          <p:nvPr/>
        </p:nvPicPr>
        <p:blipFill>
          <a:blip r:embed="rId4" cstate="print"/>
          <a:srcRect/>
          <a:stretch>
            <a:fillRect/>
          </a:stretch>
        </p:blipFill>
        <p:spPr bwMode="auto">
          <a:xfrm>
            <a:off x="7081002" y="5229200"/>
            <a:ext cx="1042260" cy="1296144"/>
          </a:xfrm>
          <a:prstGeom prst="rect">
            <a:avLst/>
          </a:prstGeom>
          <a:noFill/>
          <a:ln w="9525">
            <a:noFill/>
            <a:miter lim="800000"/>
            <a:headEnd/>
            <a:tailEnd/>
          </a:ln>
        </p:spPr>
      </p:pic>
      <p:cxnSp>
        <p:nvCxnSpPr>
          <p:cNvPr id="11" name="Straight Arrow Connector 10"/>
          <p:cNvCxnSpPr/>
          <p:nvPr/>
        </p:nvCxnSpPr>
        <p:spPr>
          <a:xfrm>
            <a:off x="7380312" y="4725144"/>
            <a:ext cx="0" cy="5040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Parameterized constructors</a:t>
            </a:r>
            <a:endParaRPr lang="en-CA" dirty="0"/>
          </a:p>
        </p:txBody>
      </p:sp>
      <p:pic>
        <p:nvPicPr>
          <p:cNvPr id="11266" name="Picture 2"/>
          <p:cNvPicPr>
            <a:picLocks noChangeAspect="1" noChangeArrowheads="1"/>
          </p:cNvPicPr>
          <p:nvPr/>
        </p:nvPicPr>
        <p:blipFill>
          <a:blip r:embed="rId2" cstate="print"/>
          <a:srcRect/>
          <a:stretch>
            <a:fillRect/>
          </a:stretch>
        </p:blipFill>
        <p:spPr bwMode="auto">
          <a:xfrm>
            <a:off x="1043608" y="1700808"/>
            <a:ext cx="3733800" cy="4392488"/>
          </a:xfrm>
          <a:prstGeom prst="rect">
            <a:avLst/>
          </a:prstGeom>
          <a:noFill/>
          <a:ln w="9525">
            <a:noFill/>
            <a:miter lim="800000"/>
            <a:headEnd/>
            <a:tailEnd/>
          </a:ln>
        </p:spPr>
      </p:pic>
      <p:sp>
        <p:nvSpPr>
          <p:cNvPr id="5" name="Rectangle 4"/>
          <p:cNvSpPr/>
          <p:nvPr/>
        </p:nvSpPr>
        <p:spPr>
          <a:xfrm>
            <a:off x="1187624" y="3429000"/>
            <a:ext cx="3600400" cy="86409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p:cNvSpPr txBox="1"/>
          <p:nvPr/>
        </p:nvSpPr>
        <p:spPr>
          <a:xfrm>
            <a:off x="6084168" y="3068960"/>
            <a:ext cx="1608133" cy="369332"/>
          </a:xfrm>
          <a:prstGeom prst="rect">
            <a:avLst/>
          </a:prstGeom>
          <a:noFill/>
        </p:spPr>
        <p:txBody>
          <a:bodyPr wrap="none" rtlCol="0">
            <a:spAutoFit/>
          </a:bodyPr>
          <a:lstStyle/>
          <a:p>
            <a:r>
              <a:rPr lang="en-CA" dirty="0" smtClean="0"/>
              <a:t>Inline function</a:t>
            </a:r>
            <a:endParaRPr lang="en-CA" dirty="0"/>
          </a:p>
        </p:txBody>
      </p:sp>
      <p:cxnSp>
        <p:nvCxnSpPr>
          <p:cNvPr id="8" name="Straight Arrow Connector 7"/>
          <p:cNvCxnSpPr>
            <a:endCxn id="6" idx="1"/>
          </p:cNvCxnSpPr>
          <p:nvPr/>
        </p:nvCxnSpPr>
        <p:spPr>
          <a:xfrm flipV="1">
            <a:off x="4860032" y="3253626"/>
            <a:ext cx="1224136" cy="3193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Parameterized constructors</a:t>
            </a:r>
            <a:endParaRPr lang="en-CA" dirty="0"/>
          </a:p>
        </p:txBody>
      </p:sp>
      <p:pic>
        <p:nvPicPr>
          <p:cNvPr id="12290" name="Picture 2"/>
          <p:cNvPicPr>
            <a:picLocks noChangeAspect="1" noChangeArrowheads="1"/>
          </p:cNvPicPr>
          <p:nvPr/>
        </p:nvPicPr>
        <p:blipFill>
          <a:blip r:embed="rId2" cstate="print"/>
          <a:srcRect/>
          <a:stretch>
            <a:fillRect/>
          </a:stretch>
        </p:blipFill>
        <p:spPr bwMode="auto">
          <a:xfrm>
            <a:off x="1403648" y="1916832"/>
            <a:ext cx="2362763" cy="2592288"/>
          </a:xfrm>
          <a:prstGeom prst="rect">
            <a:avLst/>
          </a:prstGeom>
          <a:noFill/>
          <a:ln w="9525">
            <a:noFill/>
            <a:miter lim="800000"/>
            <a:headEnd/>
            <a:tailEnd/>
          </a:ln>
        </p:spPr>
      </p:pic>
      <p:sp>
        <p:nvSpPr>
          <p:cNvPr id="5" name="TextBox 4"/>
          <p:cNvSpPr txBox="1"/>
          <p:nvPr/>
        </p:nvSpPr>
        <p:spPr>
          <a:xfrm>
            <a:off x="1403648" y="4787860"/>
            <a:ext cx="7596951" cy="369332"/>
          </a:xfrm>
          <a:prstGeom prst="rect">
            <a:avLst/>
          </a:prstGeom>
          <a:noFill/>
        </p:spPr>
        <p:txBody>
          <a:bodyPr wrap="none" rtlCol="0">
            <a:spAutoFit/>
          </a:bodyPr>
          <a:lstStyle/>
          <a:p>
            <a:r>
              <a:rPr lang="en-CA" dirty="0" smtClean="0"/>
              <a:t>Parameter can be of any type except that of the class to which it belongs</a:t>
            </a:r>
            <a:endParaRPr lang="en-CA" dirty="0"/>
          </a:p>
        </p:txBody>
      </p:sp>
      <p:cxnSp>
        <p:nvCxnSpPr>
          <p:cNvPr id="6" name="Straight Arrow Connector 5"/>
          <p:cNvCxnSpPr/>
          <p:nvPr/>
        </p:nvCxnSpPr>
        <p:spPr>
          <a:xfrm flipH="1">
            <a:off x="1835696" y="4221088"/>
            <a:ext cx="72008" cy="648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827584" y="3933056"/>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Parameterized constructors</a:t>
            </a:r>
            <a:endParaRPr lang="en-CA" dirty="0"/>
          </a:p>
        </p:txBody>
      </p:sp>
      <p:pic>
        <p:nvPicPr>
          <p:cNvPr id="13314" name="Picture 2"/>
          <p:cNvPicPr>
            <a:picLocks noChangeAspect="1" noChangeArrowheads="1"/>
          </p:cNvPicPr>
          <p:nvPr/>
        </p:nvPicPr>
        <p:blipFill>
          <a:blip r:embed="rId2" cstate="print"/>
          <a:srcRect/>
          <a:stretch>
            <a:fillRect/>
          </a:stretch>
        </p:blipFill>
        <p:spPr bwMode="auto">
          <a:xfrm>
            <a:off x="1403648" y="2060848"/>
            <a:ext cx="2310001" cy="2664296"/>
          </a:xfrm>
          <a:prstGeom prst="rect">
            <a:avLst/>
          </a:prstGeom>
          <a:noFill/>
          <a:ln w="9525">
            <a:noFill/>
            <a:miter lim="800000"/>
            <a:headEnd/>
            <a:tailEnd/>
          </a:ln>
        </p:spPr>
      </p:pic>
      <p:sp>
        <p:nvSpPr>
          <p:cNvPr id="5" name="TextBox 4"/>
          <p:cNvSpPr txBox="1"/>
          <p:nvPr/>
        </p:nvSpPr>
        <p:spPr>
          <a:xfrm>
            <a:off x="1187624" y="5003884"/>
            <a:ext cx="7776488" cy="369332"/>
          </a:xfrm>
          <a:prstGeom prst="rect">
            <a:avLst/>
          </a:prstGeom>
          <a:noFill/>
        </p:spPr>
        <p:txBody>
          <a:bodyPr wrap="none" rtlCol="0">
            <a:spAutoFit/>
          </a:bodyPr>
          <a:lstStyle/>
          <a:p>
            <a:r>
              <a:rPr lang="en-CA" dirty="0" smtClean="0"/>
              <a:t>Can accept a reference to its own class as a parameter – copy constructor</a:t>
            </a:r>
            <a:endParaRPr lang="en-CA" dirty="0"/>
          </a:p>
        </p:txBody>
      </p:sp>
      <p:cxnSp>
        <p:nvCxnSpPr>
          <p:cNvPr id="6" name="Straight Arrow Connector 5"/>
          <p:cNvCxnSpPr/>
          <p:nvPr/>
        </p:nvCxnSpPr>
        <p:spPr>
          <a:xfrm flipH="1">
            <a:off x="1835696" y="4437112"/>
            <a:ext cx="72008" cy="648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27584" y="4149080"/>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Bottom-up approach</a:t>
            </a:r>
            <a:endParaRPr lang="en-CA" dirty="0"/>
          </a:p>
        </p:txBody>
      </p:sp>
      <p:sp>
        <p:nvSpPr>
          <p:cNvPr id="3" name="Content Placeholder 2"/>
          <p:cNvSpPr>
            <a:spLocks noGrp="1"/>
          </p:cNvSpPr>
          <p:nvPr>
            <p:ph sz="quarter" idx="1"/>
          </p:nvPr>
        </p:nvSpPr>
        <p:spPr>
          <a:xfrm>
            <a:off x="612648" y="1600200"/>
            <a:ext cx="8153400" cy="1612776"/>
          </a:xfrm>
        </p:spPr>
        <p:txBody>
          <a:bodyPr/>
          <a:lstStyle/>
          <a:p>
            <a:r>
              <a:rPr lang="en-CA" dirty="0" smtClean="0"/>
              <a:t>Lot of small modules will be grouped to form a single large module.</a:t>
            </a:r>
          </a:p>
          <a:p>
            <a:r>
              <a:rPr lang="en-CA" dirty="0" smtClean="0"/>
              <a:t>Specific to general.</a:t>
            </a:r>
          </a:p>
          <a:p>
            <a:endParaRPr lang="en-CA" dirty="0"/>
          </a:p>
        </p:txBody>
      </p:sp>
      <p:pic>
        <p:nvPicPr>
          <p:cNvPr id="79874" name="Picture 2" descr="Bottomup.svg"/>
          <p:cNvPicPr>
            <a:picLocks noChangeAspect="1" noChangeArrowheads="1"/>
          </p:cNvPicPr>
          <p:nvPr/>
        </p:nvPicPr>
        <p:blipFill>
          <a:blip r:embed="rId2" cstate="print"/>
          <a:srcRect/>
          <a:stretch>
            <a:fillRect/>
          </a:stretch>
        </p:blipFill>
        <p:spPr bwMode="auto">
          <a:xfrm>
            <a:off x="1187624" y="3212976"/>
            <a:ext cx="6624736" cy="1872208"/>
          </a:xfrm>
          <a:prstGeom prst="rect">
            <a:avLst/>
          </a:prstGeom>
          <a:noFill/>
        </p:spPr>
      </p:pic>
      <p:pic>
        <p:nvPicPr>
          <p:cNvPr id="6" name="Picture 2"/>
          <p:cNvPicPr>
            <a:picLocks noChangeAspect="1" noChangeArrowheads="1"/>
          </p:cNvPicPr>
          <p:nvPr/>
        </p:nvPicPr>
        <p:blipFill>
          <a:blip r:embed="rId3" cstate="print"/>
          <a:srcRect/>
          <a:stretch>
            <a:fillRect/>
          </a:stretch>
        </p:blipFill>
        <p:spPr bwMode="auto">
          <a:xfrm>
            <a:off x="1763688" y="5445224"/>
            <a:ext cx="5838825" cy="1019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cstate="print"/>
          <a:srcRect/>
          <a:stretch>
            <a:fillRect/>
          </a:stretch>
        </p:blipFill>
        <p:spPr bwMode="auto">
          <a:xfrm>
            <a:off x="1619672" y="1556792"/>
            <a:ext cx="3744416" cy="4968552"/>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Function overloading</a:t>
            </a:r>
            <a:endParaRPr lang="en-CA" dirty="0"/>
          </a:p>
        </p:txBody>
      </p:sp>
      <p:sp>
        <p:nvSpPr>
          <p:cNvPr id="5" name="Rectangle 4"/>
          <p:cNvSpPr/>
          <p:nvPr/>
        </p:nvSpPr>
        <p:spPr>
          <a:xfrm>
            <a:off x="1547664" y="5359568"/>
            <a:ext cx="2592288" cy="2296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p:cNvSpPr/>
          <p:nvPr/>
        </p:nvSpPr>
        <p:spPr>
          <a:xfrm>
            <a:off x="1403648" y="2132856"/>
            <a:ext cx="2592288" cy="93610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0" name="Straight Arrow Connector 9"/>
          <p:cNvCxnSpPr>
            <a:stCxn id="5" idx="0"/>
          </p:cNvCxnSpPr>
          <p:nvPr/>
        </p:nvCxnSpPr>
        <p:spPr>
          <a:xfrm flipV="1">
            <a:off x="2843808" y="3068960"/>
            <a:ext cx="0" cy="22906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cstate="print"/>
          <a:srcRect/>
          <a:stretch>
            <a:fillRect/>
          </a:stretch>
        </p:blipFill>
        <p:spPr bwMode="auto">
          <a:xfrm>
            <a:off x="1619672" y="1556792"/>
            <a:ext cx="3744416" cy="4968552"/>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Function overloading</a:t>
            </a:r>
            <a:endParaRPr lang="en-CA" dirty="0"/>
          </a:p>
        </p:txBody>
      </p:sp>
      <p:sp>
        <p:nvSpPr>
          <p:cNvPr id="5" name="Rectangle 4"/>
          <p:cNvSpPr/>
          <p:nvPr/>
        </p:nvSpPr>
        <p:spPr>
          <a:xfrm>
            <a:off x="1547664" y="5575592"/>
            <a:ext cx="2592288" cy="2296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p:cNvSpPr/>
          <p:nvPr/>
        </p:nvSpPr>
        <p:spPr>
          <a:xfrm>
            <a:off x="1619672" y="3429000"/>
            <a:ext cx="3096344" cy="93610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0" name="Straight Arrow Connector 9"/>
          <p:cNvCxnSpPr>
            <a:stCxn id="5" idx="0"/>
          </p:cNvCxnSpPr>
          <p:nvPr/>
        </p:nvCxnSpPr>
        <p:spPr>
          <a:xfrm flipV="1">
            <a:off x="2843808" y="4365104"/>
            <a:ext cx="72008" cy="12104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Multiple constructor in a class (overloaded constructors)</a:t>
            </a:r>
            <a:endParaRPr lang="en-CA" dirty="0"/>
          </a:p>
        </p:txBody>
      </p:sp>
      <p:pic>
        <p:nvPicPr>
          <p:cNvPr id="14338" name="Picture 2"/>
          <p:cNvPicPr>
            <a:picLocks noChangeAspect="1" noChangeArrowheads="1"/>
          </p:cNvPicPr>
          <p:nvPr/>
        </p:nvPicPr>
        <p:blipFill>
          <a:blip r:embed="rId2" cstate="print"/>
          <a:srcRect/>
          <a:stretch>
            <a:fillRect/>
          </a:stretch>
        </p:blipFill>
        <p:spPr bwMode="auto">
          <a:xfrm>
            <a:off x="827584" y="1512080"/>
            <a:ext cx="3816424" cy="5301208"/>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6084168" y="1628800"/>
            <a:ext cx="1543050" cy="3600400"/>
          </a:xfrm>
          <a:prstGeom prst="rect">
            <a:avLst/>
          </a:prstGeom>
          <a:noFill/>
          <a:ln w="9525">
            <a:noFill/>
            <a:miter lim="800000"/>
            <a:headEnd/>
            <a:tailEnd/>
          </a:ln>
        </p:spPr>
      </p:pic>
      <p:sp>
        <p:nvSpPr>
          <p:cNvPr id="6" name="Rectangle 5"/>
          <p:cNvSpPr/>
          <p:nvPr/>
        </p:nvSpPr>
        <p:spPr>
          <a:xfrm>
            <a:off x="827584" y="2780928"/>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5364088" y="2132856"/>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7" idx="1"/>
            <a:endCxn id="6" idx="3"/>
          </p:cNvCxnSpPr>
          <p:nvPr/>
        </p:nvCxnSpPr>
        <p:spPr>
          <a:xfrm flipH="1">
            <a:off x="3419872" y="2276872"/>
            <a:ext cx="1944216" cy="648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Multiple constructor in a class (overloaded constructors)</a:t>
            </a:r>
            <a:endParaRPr lang="en-CA" dirty="0"/>
          </a:p>
        </p:txBody>
      </p:sp>
      <p:pic>
        <p:nvPicPr>
          <p:cNvPr id="14338" name="Picture 2"/>
          <p:cNvPicPr>
            <a:picLocks noChangeAspect="1" noChangeArrowheads="1"/>
          </p:cNvPicPr>
          <p:nvPr/>
        </p:nvPicPr>
        <p:blipFill>
          <a:blip r:embed="rId2" cstate="print"/>
          <a:srcRect/>
          <a:stretch>
            <a:fillRect/>
          </a:stretch>
        </p:blipFill>
        <p:spPr bwMode="auto">
          <a:xfrm>
            <a:off x="827584" y="1512080"/>
            <a:ext cx="3816424" cy="5301208"/>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6084168" y="1628800"/>
            <a:ext cx="1543050" cy="3600400"/>
          </a:xfrm>
          <a:prstGeom prst="rect">
            <a:avLst/>
          </a:prstGeom>
          <a:noFill/>
          <a:ln w="9525">
            <a:noFill/>
            <a:miter lim="800000"/>
            <a:headEnd/>
            <a:tailEnd/>
          </a:ln>
        </p:spPr>
      </p:pic>
      <p:sp>
        <p:nvSpPr>
          <p:cNvPr id="6" name="Rectangle 5"/>
          <p:cNvSpPr/>
          <p:nvPr/>
        </p:nvSpPr>
        <p:spPr>
          <a:xfrm>
            <a:off x="827584" y="3140968"/>
            <a:ext cx="2592288" cy="100811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5364088" y="2708920"/>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p:nvPr/>
        </p:nvCxnSpPr>
        <p:spPr>
          <a:xfrm flipH="1">
            <a:off x="3419872" y="2780928"/>
            <a:ext cx="1944216" cy="648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827584" y="1512080"/>
            <a:ext cx="3816424" cy="5301208"/>
          </a:xfrm>
          <a:prstGeom prst="rect">
            <a:avLst/>
          </a:prstGeom>
          <a:noFill/>
          <a:ln w="9525">
            <a:noFill/>
            <a:miter lim="800000"/>
            <a:headEnd/>
            <a:tailEnd/>
          </a:ln>
        </p:spPr>
      </p:pic>
      <p:pic>
        <p:nvPicPr>
          <p:cNvPr id="14339" name="Picture 3"/>
          <p:cNvPicPr>
            <a:picLocks noChangeAspect="1" noChangeArrowheads="1"/>
          </p:cNvPicPr>
          <p:nvPr/>
        </p:nvPicPr>
        <p:blipFill>
          <a:blip r:embed="rId3" cstate="print"/>
          <a:srcRect/>
          <a:stretch>
            <a:fillRect/>
          </a:stretch>
        </p:blipFill>
        <p:spPr bwMode="auto">
          <a:xfrm>
            <a:off x="6084168" y="1628800"/>
            <a:ext cx="1543050" cy="3600400"/>
          </a:xfrm>
          <a:prstGeom prst="rect">
            <a:avLst/>
          </a:prstGeom>
          <a:noFill/>
          <a:ln w="9525">
            <a:noFill/>
            <a:miter lim="800000"/>
            <a:headEnd/>
            <a:tailEnd/>
          </a:ln>
        </p:spPr>
      </p:pic>
      <p:sp>
        <p:nvSpPr>
          <p:cNvPr id="6" name="Rectangle 5"/>
          <p:cNvSpPr/>
          <p:nvPr/>
        </p:nvSpPr>
        <p:spPr>
          <a:xfrm>
            <a:off x="827584" y="4293096"/>
            <a:ext cx="2592288" cy="100811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5364088" y="3212976"/>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p:nvPr/>
        </p:nvCxnSpPr>
        <p:spPr>
          <a:xfrm flipH="1">
            <a:off x="3419872" y="3429000"/>
            <a:ext cx="1944216" cy="100811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07904" y="4509120"/>
            <a:ext cx="1877437" cy="369332"/>
          </a:xfrm>
          <a:prstGeom prst="rect">
            <a:avLst/>
          </a:prstGeom>
          <a:noFill/>
        </p:spPr>
        <p:txBody>
          <a:bodyPr wrap="none" rtlCol="0">
            <a:spAutoFit/>
          </a:bodyPr>
          <a:lstStyle/>
          <a:p>
            <a:r>
              <a:rPr lang="en-CA" dirty="0" smtClean="0"/>
              <a:t>copy constructor</a:t>
            </a:r>
            <a:endParaRPr lang="en-CA" dirty="0"/>
          </a:p>
        </p:txBody>
      </p:sp>
      <p:sp>
        <p:nvSpPr>
          <p:cNvPr id="12"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755576" y="1556792"/>
            <a:ext cx="3384376" cy="5157192"/>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6084168" y="1628800"/>
            <a:ext cx="1543050" cy="3600400"/>
          </a:xfrm>
          <a:prstGeom prst="rect">
            <a:avLst/>
          </a:prstGeom>
          <a:noFill/>
          <a:ln w="9525">
            <a:noFill/>
            <a:miter lim="800000"/>
            <a:headEnd/>
            <a:tailEnd/>
          </a:ln>
        </p:spPr>
      </p:pic>
      <p:sp>
        <p:nvSpPr>
          <p:cNvPr id="6" name="Rectangle 5"/>
          <p:cNvSpPr/>
          <p:nvPr/>
        </p:nvSpPr>
        <p:spPr>
          <a:xfrm>
            <a:off x="755576" y="2780928"/>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5076056" y="2132856"/>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endCxn id="6" idx="3"/>
          </p:cNvCxnSpPr>
          <p:nvPr/>
        </p:nvCxnSpPr>
        <p:spPr>
          <a:xfrm flipH="1">
            <a:off x="3347864" y="2276872"/>
            <a:ext cx="1728192" cy="648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5724128" y="1628800"/>
            <a:ext cx="2448272" cy="3456384"/>
          </a:xfrm>
          <a:prstGeom prst="rect">
            <a:avLst/>
          </a:prstGeom>
          <a:noFill/>
          <a:ln w="9525">
            <a:noFill/>
            <a:miter lim="800000"/>
            <a:headEnd/>
            <a:tailEnd/>
          </a:ln>
        </p:spPr>
      </p:pic>
      <p:pic>
        <p:nvPicPr>
          <p:cNvPr id="15362" name="Picture 2"/>
          <p:cNvPicPr>
            <a:picLocks noChangeAspect="1" noChangeArrowheads="1"/>
          </p:cNvPicPr>
          <p:nvPr/>
        </p:nvPicPr>
        <p:blipFill>
          <a:blip r:embed="rId3" cstate="print"/>
          <a:srcRect/>
          <a:stretch>
            <a:fillRect/>
          </a:stretch>
        </p:blipFill>
        <p:spPr bwMode="auto">
          <a:xfrm>
            <a:off x="755576" y="1556792"/>
            <a:ext cx="3384376" cy="5157192"/>
          </a:xfrm>
          <a:prstGeom prst="rect">
            <a:avLst/>
          </a:prstGeom>
          <a:noFill/>
          <a:ln w="9525">
            <a:noFill/>
            <a:miter lim="800000"/>
            <a:headEnd/>
            <a:tailEnd/>
          </a:ln>
        </p:spPr>
      </p:pic>
      <p:sp>
        <p:nvSpPr>
          <p:cNvPr id="6" name="Rectangle 5"/>
          <p:cNvSpPr/>
          <p:nvPr/>
        </p:nvSpPr>
        <p:spPr>
          <a:xfrm>
            <a:off x="755576" y="2780928"/>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5076056" y="2132856"/>
            <a:ext cx="259228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endCxn id="6" idx="3"/>
          </p:cNvCxnSpPr>
          <p:nvPr/>
        </p:nvCxnSpPr>
        <p:spPr>
          <a:xfrm flipH="1">
            <a:off x="3347864" y="2276872"/>
            <a:ext cx="1728192" cy="648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11560" y="1556792"/>
            <a:ext cx="3672408" cy="5229200"/>
          </a:xfrm>
          <a:prstGeom prst="rect">
            <a:avLst/>
          </a:prstGeom>
          <a:noFill/>
          <a:ln w="9525">
            <a:noFill/>
            <a:miter lim="800000"/>
            <a:headEnd/>
            <a:tailEnd/>
          </a:ln>
        </p:spPr>
      </p:pic>
      <p:sp>
        <p:nvSpPr>
          <p:cNvPr id="6" name="Rectangle 5"/>
          <p:cNvSpPr/>
          <p:nvPr/>
        </p:nvSpPr>
        <p:spPr>
          <a:xfrm>
            <a:off x="755576" y="2852936"/>
            <a:ext cx="2592288"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11560" y="1556792"/>
            <a:ext cx="3672408" cy="5229200"/>
          </a:xfrm>
          <a:prstGeom prst="rect">
            <a:avLst/>
          </a:prstGeom>
          <a:noFill/>
          <a:ln w="9525">
            <a:noFill/>
            <a:miter lim="800000"/>
            <a:headEnd/>
            <a:tailEnd/>
          </a:ln>
        </p:spPr>
      </p:pic>
      <p:sp>
        <p:nvSpPr>
          <p:cNvPr id="6" name="Rectangle 5"/>
          <p:cNvSpPr/>
          <p:nvPr/>
        </p:nvSpPr>
        <p:spPr>
          <a:xfrm>
            <a:off x="755576" y="3055312"/>
            <a:ext cx="2592288"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11560" y="1556792"/>
            <a:ext cx="3672408" cy="5229200"/>
          </a:xfrm>
          <a:prstGeom prst="rect">
            <a:avLst/>
          </a:prstGeom>
          <a:noFill/>
          <a:ln w="9525">
            <a:noFill/>
            <a:miter lim="800000"/>
            <a:headEnd/>
            <a:tailEnd/>
          </a:ln>
        </p:spPr>
      </p:pic>
      <p:sp>
        <p:nvSpPr>
          <p:cNvPr id="6" name="Rectangle 5"/>
          <p:cNvSpPr/>
          <p:nvPr/>
        </p:nvSpPr>
        <p:spPr>
          <a:xfrm>
            <a:off x="786640" y="3257688"/>
            <a:ext cx="2777248" cy="38733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228600" y="228600"/>
            <a:ext cx="8001000" cy="838200"/>
          </a:xfrm>
        </p:spPr>
        <p:txBody>
          <a:bodyPr>
            <a:noAutofit/>
          </a:bodyPr>
          <a:lstStyle/>
          <a:p>
            <a:r>
              <a:rPr lang="en-US" sz="4000" dirty="0"/>
              <a:t>How </a:t>
            </a:r>
            <a:r>
              <a:rPr lang="en-US" sz="4000" dirty="0" smtClean="0"/>
              <a:t>Procedure-oriented </a:t>
            </a:r>
            <a:r>
              <a:rPr lang="en-US" sz="4000" dirty="0"/>
              <a:t>Programming Looks at a Problem</a:t>
            </a:r>
          </a:p>
        </p:txBody>
      </p:sp>
      <p:sp>
        <p:nvSpPr>
          <p:cNvPr id="93187" name="Rectangle 3" descr="Rectangle: Click to edit Master text styles&#10;Second level&#10;Third level&#10;Fourth level&#10;Fifth level"/>
          <p:cNvSpPr>
            <a:spLocks noGrp="1" noChangeArrowheads="1"/>
          </p:cNvSpPr>
          <p:nvPr>
            <p:ph type="body" idx="1"/>
          </p:nvPr>
        </p:nvSpPr>
        <p:spPr>
          <a:xfrm>
            <a:off x="685800" y="1295400"/>
            <a:ext cx="7924800" cy="4114800"/>
          </a:xfrm>
        </p:spPr>
        <p:txBody>
          <a:bodyPr/>
          <a:lstStyle/>
          <a:p>
            <a:r>
              <a:rPr lang="en-US" dirty="0" smtClean="0"/>
              <a:t>Procedures/functions</a:t>
            </a:r>
            <a:endParaRPr lang="en-US" dirty="0"/>
          </a:p>
          <a:p>
            <a:r>
              <a:rPr lang="en-US" dirty="0" smtClean="0"/>
              <a:t>Procedures act on data</a:t>
            </a:r>
            <a:endParaRPr lang="en-US" dirty="0"/>
          </a:p>
        </p:txBody>
      </p:sp>
      <p:grpSp>
        <p:nvGrpSpPr>
          <p:cNvPr id="2" name="Group 16"/>
          <p:cNvGrpSpPr>
            <a:grpSpLocks/>
          </p:cNvGrpSpPr>
          <p:nvPr/>
        </p:nvGrpSpPr>
        <p:grpSpPr bwMode="auto">
          <a:xfrm>
            <a:off x="609600" y="2667000"/>
            <a:ext cx="4114800" cy="3886200"/>
            <a:chOff x="384" y="1680"/>
            <a:chExt cx="2592" cy="2448"/>
          </a:xfrm>
        </p:grpSpPr>
        <p:sp>
          <p:nvSpPr>
            <p:cNvPr id="93189" name="Oval 5"/>
            <p:cNvSpPr>
              <a:spLocks noChangeArrowheads="1"/>
            </p:cNvSpPr>
            <p:nvPr/>
          </p:nvSpPr>
          <p:spPr bwMode="auto">
            <a:xfrm>
              <a:off x="384" y="1680"/>
              <a:ext cx="2592" cy="2448"/>
            </a:xfrm>
            <a:prstGeom prst="ellipse">
              <a:avLst/>
            </a:prstGeom>
            <a:solidFill>
              <a:srgbClr val="FFFF00"/>
            </a:solidFill>
            <a:ln w="9525">
              <a:noFill/>
              <a:round/>
              <a:headEnd/>
              <a:tailEnd/>
            </a:ln>
            <a:effectLst/>
          </p:spPr>
          <p:txBody>
            <a:bodyPr wrap="none" anchor="ctr"/>
            <a:lstStyle/>
            <a:p>
              <a:endParaRPr lang="en-CA"/>
            </a:p>
          </p:txBody>
        </p:sp>
        <p:sp>
          <p:nvSpPr>
            <p:cNvPr id="93190" name="Text Box 6"/>
            <p:cNvSpPr txBox="1">
              <a:spLocks noChangeArrowheads="1"/>
            </p:cNvSpPr>
            <p:nvPr/>
          </p:nvSpPr>
          <p:spPr bwMode="auto">
            <a:xfrm>
              <a:off x="1104" y="1824"/>
              <a:ext cx="1104" cy="327"/>
            </a:xfrm>
            <a:prstGeom prst="rect">
              <a:avLst/>
            </a:prstGeom>
            <a:solidFill>
              <a:srgbClr val="FFFF00"/>
            </a:solidFill>
            <a:ln w="9525">
              <a:noFill/>
              <a:miter lim="800000"/>
              <a:headEnd/>
              <a:tailEnd/>
            </a:ln>
            <a:effectLst/>
          </p:spPr>
          <p:txBody>
            <a:bodyPr>
              <a:spAutoFit/>
            </a:bodyPr>
            <a:lstStyle/>
            <a:p>
              <a:pPr eaLnBrk="0" hangingPunct="0">
                <a:spcBef>
                  <a:spcPct val="50000"/>
                </a:spcBef>
              </a:pPr>
              <a:r>
                <a:rPr lang="en-US" sz="2800" b="1">
                  <a:latin typeface="Arial" charset="0"/>
                </a:rPr>
                <a:t>Program</a:t>
              </a:r>
            </a:p>
          </p:txBody>
        </p:sp>
      </p:grpSp>
      <p:grpSp>
        <p:nvGrpSpPr>
          <p:cNvPr id="3" name="Group 7"/>
          <p:cNvGrpSpPr>
            <a:grpSpLocks/>
          </p:cNvGrpSpPr>
          <p:nvPr/>
        </p:nvGrpSpPr>
        <p:grpSpPr bwMode="auto">
          <a:xfrm>
            <a:off x="2743200" y="4572000"/>
            <a:ext cx="1752600" cy="1066800"/>
            <a:chOff x="2256" y="2496"/>
            <a:chExt cx="1104" cy="672"/>
          </a:xfrm>
        </p:grpSpPr>
        <p:sp>
          <p:nvSpPr>
            <p:cNvPr id="93192" name="Oval 8"/>
            <p:cNvSpPr>
              <a:spLocks noChangeArrowheads="1"/>
            </p:cNvSpPr>
            <p:nvPr/>
          </p:nvSpPr>
          <p:spPr bwMode="auto">
            <a:xfrm>
              <a:off x="2256" y="2496"/>
              <a:ext cx="1104" cy="672"/>
            </a:xfrm>
            <a:prstGeom prst="ellipse">
              <a:avLst/>
            </a:prstGeom>
            <a:solidFill>
              <a:srgbClr val="CC0000"/>
            </a:solidFill>
            <a:ln w="9525">
              <a:solidFill>
                <a:schemeClr val="tx1"/>
              </a:solidFill>
              <a:round/>
              <a:headEnd/>
              <a:tailEnd/>
            </a:ln>
            <a:effectLst/>
          </p:spPr>
          <p:txBody>
            <a:bodyPr wrap="none" anchor="ctr"/>
            <a:lstStyle/>
            <a:p>
              <a:pPr algn="ctr" eaLnBrk="0" hangingPunct="0"/>
              <a:endParaRPr lang="en-US">
                <a:solidFill>
                  <a:srgbClr val="FFCC99"/>
                </a:solidFill>
                <a:latin typeface="Times New Roman" pitchFamily="18" charset="0"/>
              </a:endParaRPr>
            </a:p>
          </p:txBody>
        </p:sp>
        <p:sp>
          <p:nvSpPr>
            <p:cNvPr id="93193" name="Text Box 9"/>
            <p:cNvSpPr txBox="1">
              <a:spLocks noChangeArrowheads="1"/>
            </p:cNvSpPr>
            <p:nvPr/>
          </p:nvSpPr>
          <p:spPr bwMode="auto">
            <a:xfrm>
              <a:off x="2304" y="2688"/>
              <a:ext cx="1008" cy="250"/>
            </a:xfrm>
            <a:prstGeom prst="rect">
              <a:avLst/>
            </a:prstGeom>
            <a:solidFill>
              <a:srgbClr val="CC0000"/>
            </a:solidFill>
            <a:ln w="9525">
              <a:noFill/>
              <a:miter lim="800000"/>
              <a:headEnd/>
              <a:tailEnd/>
            </a:ln>
            <a:effectLst/>
          </p:spPr>
          <p:txBody>
            <a:bodyPr>
              <a:spAutoFit/>
            </a:bodyPr>
            <a:lstStyle/>
            <a:p>
              <a:pPr algn="ctr" eaLnBrk="0" hangingPunct="0">
                <a:spcBef>
                  <a:spcPct val="50000"/>
                </a:spcBef>
              </a:pPr>
              <a:r>
                <a:rPr lang="en-US" sz="2000" b="1">
                  <a:solidFill>
                    <a:srgbClr val="FFFF00"/>
                  </a:solidFill>
                  <a:latin typeface="Arial" charset="0"/>
                </a:rPr>
                <a:t>Procedure</a:t>
              </a:r>
              <a:endParaRPr lang="en-US" sz="1800">
                <a:solidFill>
                  <a:srgbClr val="FFFF00"/>
                </a:solidFill>
                <a:latin typeface="Arial" charset="0"/>
              </a:endParaRPr>
            </a:p>
          </p:txBody>
        </p:sp>
      </p:grpSp>
      <p:grpSp>
        <p:nvGrpSpPr>
          <p:cNvPr id="4" name="Group 10"/>
          <p:cNvGrpSpPr>
            <a:grpSpLocks/>
          </p:cNvGrpSpPr>
          <p:nvPr/>
        </p:nvGrpSpPr>
        <p:grpSpPr bwMode="auto">
          <a:xfrm>
            <a:off x="1143000" y="3429000"/>
            <a:ext cx="1752600" cy="1066800"/>
            <a:chOff x="2256" y="2496"/>
            <a:chExt cx="1104" cy="672"/>
          </a:xfrm>
        </p:grpSpPr>
        <p:sp>
          <p:nvSpPr>
            <p:cNvPr id="93195" name="Oval 11"/>
            <p:cNvSpPr>
              <a:spLocks noChangeArrowheads="1"/>
            </p:cNvSpPr>
            <p:nvPr/>
          </p:nvSpPr>
          <p:spPr bwMode="auto">
            <a:xfrm>
              <a:off x="2256" y="2496"/>
              <a:ext cx="1104" cy="672"/>
            </a:xfrm>
            <a:prstGeom prst="ellipse">
              <a:avLst/>
            </a:prstGeom>
            <a:solidFill>
              <a:srgbClr val="CC0000"/>
            </a:solidFill>
            <a:ln w="9525">
              <a:solidFill>
                <a:schemeClr val="tx1"/>
              </a:solidFill>
              <a:round/>
              <a:headEnd/>
              <a:tailEnd/>
            </a:ln>
            <a:effectLst/>
          </p:spPr>
          <p:txBody>
            <a:bodyPr wrap="none" anchor="ctr"/>
            <a:lstStyle/>
            <a:p>
              <a:pPr algn="ctr" eaLnBrk="0" hangingPunct="0"/>
              <a:endParaRPr lang="en-US">
                <a:solidFill>
                  <a:srgbClr val="FFCC99"/>
                </a:solidFill>
                <a:latin typeface="Times New Roman" pitchFamily="18" charset="0"/>
              </a:endParaRPr>
            </a:p>
          </p:txBody>
        </p:sp>
        <p:sp>
          <p:nvSpPr>
            <p:cNvPr id="93196" name="Text Box 12"/>
            <p:cNvSpPr txBox="1">
              <a:spLocks noChangeArrowheads="1"/>
            </p:cNvSpPr>
            <p:nvPr/>
          </p:nvSpPr>
          <p:spPr bwMode="auto">
            <a:xfrm>
              <a:off x="2304" y="2688"/>
              <a:ext cx="1008" cy="250"/>
            </a:xfrm>
            <a:prstGeom prst="rect">
              <a:avLst/>
            </a:prstGeom>
            <a:solidFill>
              <a:srgbClr val="CC0000"/>
            </a:solidFill>
            <a:ln w="9525">
              <a:noFill/>
              <a:miter lim="800000"/>
              <a:headEnd/>
              <a:tailEnd/>
            </a:ln>
            <a:effectLst/>
          </p:spPr>
          <p:txBody>
            <a:bodyPr>
              <a:spAutoFit/>
            </a:bodyPr>
            <a:lstStyle/>
            <a:p>
              <a:pPr algn="ctr" eaLnBrk="0" hangingPunct="0">
                <a:spcBef>
                  <a:spcPct val="50000"/>
                </a:spcBef>
              </a:pPr>
              <a:r>
                <a:rPr lang="en-US" sz="2000" b="1">
                  <a:solidFill>
                    <a:srgbClr val="FFFF00"/>
                  </a:solidFill>
                  <a:latin typeface="Arial" charset="0"/>
                </a:rPr>
                <a:t>Procedure</a:t>
              </a:r>
              <a:endParaRPr lang="en-US" sz="1800">
                <a:solidFill>
                  <a:srgbClr val="FFFF00"/>
                </a:solidFill>
                <a:latin typeface="Arial" charset="0"/>
              </a:endParaRPr>
            </a:p>
          </p:txBody>
        </p:sp>
      </p:grpSp>
      <p:sp>
        <p:nvSpPr>
          <p:cNvPr id="93197" name="Oval 13"/>
          <p:cNvSpPr>
            <a:spLocks noChangeArrowheads="1"/>
          </p:cNvSpPr>
          <p:nvPr/>
        </p:nvSpPr>
        <p:spPr bwMode="auto">
          <a:xfrm>
            <a:off x="5638800" y="3429000"/>
            <a:ext cx="1676400" cy="990600"/>
          </a:xfrm>
          <a:prstGeom prst="ellipse">
            <a:avLst/>
          </a:prstGeom>
          <a:solidFill>
            <a:srgbClr val="CC0000"/>
          </a:solidFill>
          <a:ln w="9525">
            <a:noFill/>
            <a:round/>
            <a:headEnd/>
            <a:tailEnd/>
          </a:ln>
          <a:effectLst/>
        </p:spPr>
        <p:txBody>
          <a:bodyPr wrap="none" anchor="ctr"/>
          <a:lstStyle/>
          <a:p>
            <a:pPr algn="ctr" eaLnBrk="0" hangingPunct="0"/>
            <a:r>
              <a:rPr lang="en-US" b="1">
                <a:solidFill>
                  <a:srgbClr val="FFFF00"/>
                </a:solidFill>
                <a:latin typeface="Arial" charset="0"/>
              </a:rPr>
              <a:t>Data</a:t>
            </a:r>
            <a:endParaRPr lang="en-US">
              <a:solidFill>
                <a:srgbClr val="FFFF00"/>
              </a:solidFill>
              <a:latin typeface="Times New Roman" pitchFamily="18" charset="0"/>
            </a:endParaRPr>
          </a:p>
        </p:txBody>
      </p:sp>
      <p:sp>
        <p:nvSpPr>
          <p:cNvPr id="93198" name="Line 14"/>
          <p:cNvSpPr>
            <a:spLocks noChangeShapeType="1"/>
          </p:cNvSpPr>
          <p:nvPr/>
        </p:nvSpPr>
        <p:spPr bwMode="auto">
          <a:xfrm>
            <a:off x="2895600" y="3962400"/>
            <a:ext cx="2743200" cy="0"/>
          </a:xfrm>
          <a:prstGeom prst="line">
            <a:avLst/>
          </a:prstGeom>
          <a:noFill/>
          <a:ln w="38100">
            <a:solidFill>
              <a:schemeClr val="tx1"/>
            </a:solidFill>
            <a:prstDash val="dash"/>
            <a:round/>
            <a:headEnd type="triangle" w="med" len="med"/>
            <a:tailEnd type="triangle" w="med" len="med"/>
          </a:ln>
          <a:effectLst/>
        </p:spPr>
        <p:txBody>
          <a:bodyPr wrap="none" anchor="ctr"/>
          <a:lstStyle/>
          <a:p>
            <a:endParaRPr lang="en-CA"/>
          </a:p>
        </p:txBody>
      </p:sp>
      <p:sp>
        <p:nvSpPr>
          <p:cNvPr id="93199" name="Line 15"/>
          <p:cNvSpPr>
            <a:spLocks noChangeShapeType="1"/>
          </p:cNvSpPr>
          <p:nvPr/>
        </p:nvSpPr>
        <p:spPr bwMode="auto">
          <a:xfrm flipV="1">
            <a:off x="4495800" y="4267200"/>
            <a:ext cx="1447800" cy="838200"/>
          </a:xfrm>
          <a:prstGeom prst="line">
            <a:avLst/>
          </a:prstGeom>
          <a:noFill/>
          <a:ln w="38100">
            <a:solidFill>
              <a:schemeClr val="tx1"/>
            </a:solidFill>
            <a:prstDash val="dash"/>
            <a:round/>
            <a:headEnd type="triangle" w="med" len="med"/>
            <a:tailEnd type="triangle" w="med" len="med"/>
          </a:ln>
          <a:effectLst/>
        </p:spPr>
        <p:txBody>
          <a:bodyPr wrap="none" anchor="ctr"/>
          <a:lstStyle/>
          <a:p>
            <a:endParaRPr lang="en-CA"/>
          </a:p>
        </p:txBody>
      </p:sp>
    </p:spTree>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11560" y="1556792"/>
            <a:ext cx="3672408" cy="5229200"/>
          </a:xfrm>
          <a:prstGeom prst="rect">
            <a:avLst/>
          </a:prstGeom>
          <a:noFill/>
          <a:ln w="9525">
            <a:noFill/>
            <a:miter lim="800000"/>
            <a:headEnd/>
            <a:tailEnd/>
          </a:ln>
        </p:spPr>
      </p:pic>
      <p:sp>
        <p:nvSpPr>
          <p:cNvPr id="6" name="Rectangle 5"/>
          <p:cNvSpPr/>
          <p:nvPr/>
        </p:nvSpPr>
        <p:spPr>
          <a:xfrm>
            <a:off x="858648" y="3617728"/>
            <a:ext cx="3353312" cy="38733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11560" y="1556792"/>
            <a:ext cx="3672408" cy="5229200"/>
          </a:xfrm>
          <a:prstGeom prst="rect">
            <a:avLst/>
          </a:prstGeom>
          <a:noFill/>
          <a:ln w="9525">
            <a:noFill/>
            <a:miter lim="800000"/>
            <a:headEnd/>
            <a:tailEnd/>
          </a:ln>
        </p:spPr>
      </p:pic>
      <p:sp>
        <p:nvSpPr>
          <p:cNvPr id="2" name="Title 1"/>
          <p:cNvSpPr>
            <a:spLocks noGrp="1"/>
          </p:cNvSpPr>
          <p:nvPr>
            <p:ph type="title"/>
          </p:nvPr>
        </p:nvSpPr>
        <p:spPr/>
        <p:txBody>
          <a:bodyPr>
            <a:normAutofit fontScale="90000"/>
          </a:bodyPr>
          <a:lstStyle/>
          <a:p>
            <a:r>
              <a:rPr lang="en-CA" dirty="0" smtClean="0"/>
              <a:t>Multiple constructor in a class (overloaded constructors)</a:t>
            </a:r>
            <a:endParaRPr lang="en-CA" dirty="0"/>
          </a:p>
        </p:txBody>
      </p:sp>
      <p:sp>
        <p:nvSpPr>
          <p:cNvPr id="6" name="Rectangle 5"/>
          <p:cNvSpPr/>
          <p:nvPr/>
        </p:nvSpPr>
        <p:spPr>
          <a:xfrm>
            <a:off x="858648" y="3617728"/>
            <a:ext cx="3353312" cy="38733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434" name="Picture 2"/>
          <p:cNvPicPr>
            <a:picLocks noChangeAspect="1" noChangeArrowheads="1"/>
          </p:cNvPicPr>
          <p:nvPr/>
        </p:nvPicPr>
        <p:blipFill>
          <a:blip r:embed="rId3" cstate="print"/>
          <a:srcRect/>
          <a:stretch>
            <a:fillRect/>
          </a:stretch>
        </p:blipFill>
        <p:spPr bwMode="auto">
          <a:xfrm>
            <a:off x="5004048" y="1556792"/>
            <a:ext cx="3456384" cy="5040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11560" y="1556792"/>
            <a:ext cx="3672408" cy="5229200"/>
          </a:xfrm>
          <a:prstGeom prst="rect">
            <a:avLst/>
          </a:prstGeom>
          <a:noFill/>
          <a:ln w="9525">
            <a:noFill/>
            <a:miter lim="800000"/>
            <a:headEnd/>
            <a:tailEnd/>
          </a:ln>
        </p:spPr>
      </p:pic>
      <p:sp>
        <p:nvSpPr>
          <p:cNvPr id="6" name="Rectangle 5"/>
          <p:cNvSpPr/>
          <p:nvPr/>
        </p:nvSpPr>
        <p:spPr>
          <a:xfrm>
            <a:off x="763112" y="3257688"/>
            <a:ext cx="3353312" cy="36004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434" name="Picture 2"/>
          <p:cNvPicPr>
            <a:picLocks noChangeAspect="1" noChangeArrowheads="1"/>
          </p:cNvPicPr>
          <p:nvPr/>
        </p:nvPicPr>
        <p:blipFill>
          <a:blip r:embed="rId3" cstate="print"/>
          <a:srcRect/>
          <a:stretch>
            <a:fillRect/>
          </a:stretch>
        </p:blipFill>
        <p:spPr bwMode="auto">
          <a:xfrm>
            <a:off x="5004048" y="1556792"/>
            <a:ext cx="3456384" cy="5040560"/>
          </a:xfrm>
          <a:prstGeom prst="rect">
            <a:avLst/>
          </a:prstGeom>
          <a:noFill/>
          <a:ln w="9525">
            <a:noFill/>
            <a:miter lim="800000"/>
            <a:headEnd/>
            <a:tailEnd/>
          </a:ln>
        </p:spPr>
      </p:pic>
      <p:sp>
        <p:nvSpPr>
          <p:cNvPr id="7" name="Rectangle 6"/>
          <p:cNvSpPr/>
          <p:nvPr/>
        </p:nvSpPr>
        <p:spPr>
          <a:xfrm>
            <a:off x="4860032" y="1944128"/>
            <a:ext cx="3353312"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7" idx="1"/>
            <a:endCxn id="6" idx="3"/>
          </p:cNvCxnSpPr>
          <p:nvPr/>
        </p:nvCxnSpPr>
        <p:spPr>
          <a:xfrm flipH="1">
            <a:off x="4116424" y="2052140"/>
            <a:ext cx="743608" cy="138556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11560" y="1556792"/>
            <a:ext cx="3672408" cy="5229200"/>
          </a:xfrm>
          <a:prstGeom prst="rect">
            <a:avLst/>
          </a:prstGeom>
          <a:noFill/>
          <a:ln w="9525">
            <a:noFill/>
            <a:miter lim="800000"/>
            <a:headEnd/>
            <a:tailEnd/>
          </a:ln>
        </p:spPr>
      </p:pic>
      <p:sp>
        <p:nvSpPr>
          <p:cNvPr id="6" name="Rectangle 5"/>
          <p:cNvSpPr/>
          <p:nvPr/>
        </p:nvSpPr>
        <p:spPr>
          <a:xfrm>
            <a:off x="763112" y="3000720"/>
            <a:ext cx="3353312" cy="25696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434" name="Picture 2"/>
          <p:cNvPicPr>
            <a:picLocks noChangeAspect="1" noChangeArrowheads="1"/>
          </p:cNvPicPr>
          <p:nvPr/>
        </p:nvPicPr>
        <p:blipFill>
          <a:blip r:embed="rId3" cstate="print"/>
          <a:srcRect/>
          <a:stretch>
            <a:fillRect/>
          </a:stretch>
        </p:blipFill>
        <p:spPr bwMode="auto">
          <a:xfrm>
            <a:off x="5004048" y="1556792"/>
            <a:ext cx="3456384" cy="5040560"/>
          </a:xfrm>
          <a:prstGeom prst="rect">
            <a:avLst/>
          </a:prstGeom>
          <a:noFill/>
          <a:ln w="9525">
            <a:noFill/>
            <a:miter lim="800000"/>
            <a:headEnd/>
            <a:tailEnd/>
          </a:ln>
        </p:spPr>
      </p:pic>
      <p:sp>
        <p:nvSpPr>
          <p:cNvPr id="7" name="Rectangle 6"/>
          <p:cNvSpPr/>
          <p:nvPr/>
        </p:nvSpPr>
        <p:spPr>
          <a:xfrm>
            <a:off x="4860032" y="2132856"/>
            <a:ext cx="3353312"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7" idx="1"/>
            <a:endCxn id="6" idx="3"/>
          </p:cNvCxnSpPr>
          <p:nvPr/>
        </p:nvCxnSpPr>
        <p:spPr>
          <a:xfrm flipH="1">
            <a:off x="4116424" y="2240868"/>
            <a:ext cx="743608" cy="8883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11560" y="1556792"/>
            <a:ext cx="3672408" cy="5229200"/>
          </a:xfrm>
          <a:prstGeom prst="rect">
            <a:avLst/>
          </a:prstGeom>
          <a:noFill/>
          <a:ln w="9525">
            <a:noFill/>
            <a:miter lim="800000"/>
            <a:headEnd/>
            <a:tailEnd/>
          </a:ln>
        </p:spPr>
      </p:pic>
      <p:sp>
        <p:nvSpPr>
          <p:cNvPr id="6" name="Rectangle 5"/>
          <p:cNvSpPr/>
          <p:nvPr/>
        </p:nvSpPr>
        <p:spPr>
          <a:xfrm>
            <a:off x="763112" y="2852936"/>
            <a:ext cx="3353312"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434" name="Picture 2"/>
          <p:cNvPicPr>
            <a:picLocks noChangeAspect="1" noChangeArrowheads="1"/>
          </p:cNvPicPr>
          <p:nvPr/>
        </p:nvPicPr>
        <p:blipFill>
          <a:blip r:embed="rId3" cstate="print"/>
          <a:srcRect/>
          <a:stretch>
            <a:fillRect/>
          </a:stretch>
        </p:blipFill>
        <p:spPr bwMode="auto">
          <a:xfrm>
            <a:off x="5004048" y="1556792"/>
            <a:ext cx="3456384" cy="5040560"/>
          </a:xfrm>
          <a:prstGeom prst="rect">
            <a:avLst/>
          </a:prstGeom>
          <a:noFill/>
          <a:ln w="9525">
            <a:noFill/>
            <a:miter lim="800000"/>
            <a:headEnd/>
            <a:tailEnd/>
          </a:ln>
        </p:spPr>
      </p:pic>
      <p:sp>
        <p:nvSpPr>
          <p:cNvPr id="7" name="Rectangle 6"/>
          <p:cNvSpPr/>
          <p:nvPr/>
        </p:nvSpPr>
        <p:spPr>
          <a:xfrm>
            <a:off x="4860032" y="2348880"/>
            <a:ext cx="3353312"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7" idx="1"/>
            <a:endCxn id="6" idx="3"/>
          </p:cNvCxnSpPr>
          <p:nvPr/>
        </p:nvCxnSpPr>
        <p:spPr>
          <a:xfrm flipH="1">
            <a:off x="4116424" y="2456892"/>
            <a:ext cx="743608" cy="5040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11560" y="1556792"/>
            <a:ext cx="3672408" cy="5229200"/>
          </a:xfrm>
          <a:prstGeom prst="rect">
            <a:avLst/>
          </a:prstGeom>
          <a:noFill/>
          <a:ln w="9525">
            <a:noFill/>
            <a:miter lim="800000"/>
            <a:headEnd/>
            <a:tailEnd/>
          </a:ln>
        </p:spPr>
      </p:pic>
      <p:sp>
        <p:nvSpPr>
          <p:cNvPr id="6" name="Rectangle 5"/>
          <p:cNvSpPr/>
          <p:nvPr/>
        </p:nvSpPr>
        <p:spPr>
          <a:xfrm>
            <a:off x="539552" y="4365104"/>
            <a:ext cx="3353312" cy="136815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434" name="Picture 2"/>
          <p:cNvPicPr>
            <a:picLocks noChangeAspect="1" noChangeArrowheads="1"/>
          </p:cNvPicPr>
          <p:nvPr/>
        </p:nvPicPr>
        <p:blipFill>
          <a:blip r:embed="rId3" cstate="print"/>
          <a:srcRect/>
          <a:stretch>
            <a:fillRect/>
          </a:stretch>
        </p:blipFill>
        <p:spPr bwMode="auto">
          <a:xfrm>
            <a:off x="5004048" y="1556792"/>
            <a:ext cx="3456384" cy="5040560"/>
          </a:xfrm>
          <a:prstGeom prst="rect">
            <a:avLst/>
          </a:prstGeom>
          <a:noFill/>
          <a:ln w="9525">
            <a:noFill/>
            <a:miter lim="800000"/>
            <a:headEnd/>
            <a:tailEnd/>
          </a:ln>
        </p:spPr>
      </p:pic>
      <p:sp>
        <p:nvSpPr>
          <p:cNvPr id="7" name="Rectangle 6"/>
          <p:cNvSpPr/>
          <p:nvPr/>
        </p:nvSpPr>
        <p:spPr>
          <a:xfrm>
            <a:off x="4860032" y="2708920"/>
            <a:ext cx="3353312"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7" idx="1"/>
            <a:endCxn id="6" idx="3"/>
          </p:cNvCxnSpPr>
          <p:nvPr/>
        </p:nvCxnSpPr>
        <p:spPr>
          <a:xfrm flipH="1">
            <a:off x="3892864" y="2816932"/>
            <a:ext cx="967168" cy="223224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11560" y="1556792"/>
            <a:ext cx="3672408" cy="5229200"/>
          </a:xfrm>
          <a:prstGeom prst="rect">
            <a:avLst/>
          </a:prstGeom>
          <a:noFill/>
          <a:ln w="9525">
            <a:noFill/>
            <a:miter lim="800000"/>
            <a:headEnd/>
            <a:tailEnd/>
          </a:ln>
        </p:spPr>
      </p:pic>
      <p:sp>
        <p:nvSpPr>
          <p:cNvPr id="6" name="Rectangle 5"/>
          <p:cNvSpPr/>
          <p:nvPr/>
        </p:nvSpPr>
        <p:spPr>
          <a:xfrm>
            <a:off x="539552" y="5877272"/>
            <a:ext cx="3816424" cy="86409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8434" name="Picture 2"/>
          <p:cNvPicPr>
            <a:picLocks noChangeAspect="1" noChangeArrowheads="1"/>
          </p:cNvPicPr>
          <p:nvPr/>
        </p:nvPicPr>
        <p:blipFill>
          <a:blip r:embed="rId3" cstate="print"/>
          <a:srcRect/>
          <a:stretch>
            <a:fillRect/>
          </a:stretch>
        </p:blipFill>
        <p:spPr bwMode="auto">
          <a:xfrm>
            <a:off x="5004048" y="1556792"/>
            <a:ext cx="3456384" cy="5040560"/>
          </a:xfrm>
          <a:prstGeom prst="rect">
            <a:avLst/>
          </a:prstGeom>
          <a:noFill/>
          <a:ln w="9525">
            <a:noFill/>
            <a:miter lim="800000"/>
            <a:headEnd/>
            <a:tailEnd/>
          </a:ln>
        </p:spPr>
      </p:pic>
      <p:sp>
        <p:nvSpPr>
          <p:cNvPr id="7" name="Rectangle 6"/>
          <p:cNvSpPr/>
          <p:nvPr/>
        </p:nvSpPr>
        <p:spPr>
          <a:xfrm>
            <a:off x="4860032" y="3068960"/>
            <a:ext cx="3353312" cy="72008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7" idx="1"/>
            <a:endCxn id="6" idx="3"/>
          </p:cNvCxnSpPr>
          <p:nvPr/>
        </p:nvCxnSpPr>
        <p:spPr>
          <a:xfrm flipH="1">
            <a:off x="4355976" y="3429000"/>
            <a:ext cx="504056" cy="28803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458" name="Picture 2"/>
          <p:cNvPicPr>
            <a:picLocks noChangeAspect="1" noChangeArrowheads="1"/>
          </p:cNvPicPr>
          <p:nvPr/>
        </p:nvPicPr>
        <p:blipFill>
          <a:blip r:embed="rId4" cstate="print"/>
          <a:srcRect/>
          <a:stretch>
            <a:fillRect/>
          </a:stretch>
        </p:blipFill>
        <p:spPr bwMode="auto">
          <a:xfrm>
            <a:off x="7308304" y="1772816"/>
            <a:ext cx="1143000" cy="720080"/>
          </a:xfrm>
          <a:prstGeom prst="rect">
            <a:avLst/>
          </a:prstGeom>
          <a:noFill/>
          <a:ln w="9525">
            <a:noFill/>
            <a:miter lim="800000"/>
            <a:headEnd/>
            <a:tailEnd/>
          </a:ln>
        </p:spPr>
      </p:pic>
      <p:cxnSp>
        <p:nvCxnSpPr>
          <p:cNvPr id="13" name="Straight Arrow Connector 12"/>
          <p:cNvCxnSpPr>
            <a:endCxn id="19458" idx="2"/>
          </p:cNvCxnSpPr>
          <p:nvPr/>
        </p:nvCxnSpPr>
        <p:spPr>
          <a:xfrm flipV="1">
            <a:off x="7740352" y="2492896"/>
            <a:ext cx="139452" cy="5760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611560" y="1556792"/>
            <a:ext cx="3672408" cy="5229200"/>
          </a:xfrm>
          <a:prstGeom prst="rect">
            <a:avLst/>
          </a:prstGeom>
          <a:noFill/>
          <a:ln w="9525">
            <a:noFill/>
            <a:miter lim="800000"/>
            <a:headEnd/>
            <a:tailEnd/>
          </a:ln>
        </p:spPr>
      </p:pic>
      <p:pic>
        <p:nvPicPr>
          <p:cNvPr id="18434" name="Picture 2"/>
          <p:cNvPicPr>
            <a:picLocks noChangeAspect="1" noChangeArrowheads="1"/>
          </p:cNvPicPr>
          <p:nvPr/>
        </p:nvPicPr>
        <p:blipFill>
          <a:blip r:embed="rId3" cstate="print"/>
          <a:srcRect/>
          <a:stretch>
            <a:fillRect/>
          </a:stretch>
        </p:blipFill>
        <p:spPr bwMode="auto">
          <a:xfrm>
            <a:off x="5004048" y="1556792"/>
            <a:ext cx="3456384" cy="5040560"/>
          </a:xfrm>
          <a:prstGeom prst="rect">
            <a:avLst/>
          </a:prstGeom>
          <a:noFill/>
          <a:ln w="9525">
            <a:noFill/>
            <a:miter lim="800000"/>
            <a:headEnd/>
            <a:tailEnd/>
          </a:ln>
        </p:spPr>
      </p:pic>
      <p:sp>
        <p:nvSpPr>
          <p:cNvPr id="7" name="Rectangle 6"/>
          <p:cNvSpPr/>
          <p:nvPr/>
        </p:nvSpPr>
        <p:spPr>
          <a:xfrm>
            <a:off x="4860032" y="4293096"/>
            <a:ext cx="3353312" cy="72008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p:cNvSpPr/>
          <p:nvPr/>
        </p:nvSpPr>
        <p:spPr>
          <a:xfrm>
            <a:off x="4860032" y="1988840"/>
            <a:ext cx="3353312" cy="72008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Title 1"/>
          <p:cNvSpPr>
            <a:spLocks noGrp="1"/>
          </p:cNvSpPr>
          <p:nvPr>
            <p:ph type="title"/>
          </p:nvPr>
        </p:nvSpPr>
        <p:spPr>
          <a:xfrm>
            <a:off x="612648" y="228600"/>
            <a:ext cx="8153400" cy="990600"/>
          </a:xfrm>
        </p:spPr>
        <p:txBody>
          <a:bodyPr>
            <a:normAutofit fontScale="90000"/>
          </a:bodyPr>
          <a:lstStyle/>
          <a:p>
            <a:r>
              <a:rPr lang="en-CA" dirty="0" smtClean="0"/>
              <a:t>Multiple constructor in a class (overloaded constructors)</a:t>
            </a:r>
            <a:endParaRPr lang="en-CA"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Constructors with default arguments</a:t>
            </a:r>
            <a:endParaRPr lang="en-CA" dirty="0"/>
          </a:p>
        </p:txBody>
      </p:sp>
      <p:sp>
        <p:nvSpPr>
          <p:cNvPr id="3" name="Content Placeholder 2"/>
          <p:cNvSpPr>
            <a:spLocks noGrp="1"/>
          </p:cNvSpPr>
          <p:nvPr>
            <p:ph sz="quarter" idx="1"/>
          </p:nvPr>
        </p:nvSpPr>
        <p:spPr>
          <a:xfrm>
            <a:off x="612648" y="1600200"/>
            <a:ext cx="8153400" cy="1972816"/>
          </a:xfrm>
        </p:spPr>
        <p:txBody>
          <a:bodyPr/>
          <a:lstStyle/>
          <a:p>
            <a:r>
              <a:rPr lang="en-CA" dirty="0" smtClean="0"/>
              <a:t>Complex(float real, float </a:t>
            </a:r>
            <a:r>
              <a:rPr lang="en-CA" dirty="0" err="1" smtClean="0"/>
              <a:t>imag</a:t>
            </a:r>
            <a:r>
              <a:rPr lang="en-CA" dirty="0" smtClean="0"/>
              <a:t> =0);</a:t>
            </a:r>
          </a:p>
          <a:p>
            <a:r>
              <a:rPr lang="en-CA" dirty="0" smtClean="0"/>
              <a:t>Complex C(5.0);</a:t>
            </a:r>
          </a:p>
          <a:p>
            <a:r>
              <a:rPr lang="en-CA" dirty="0" smtClean="0"/>
              <a:t>Complex C(2.0, 3.0);</a:t>
            </a:r>
            <a:endParaRPr lang="en-CA"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Default constructor </a:t>
            </a:r>
            <a:r>
              <a:rPr lang="en-CA" dirty="0" err="1" smtClean="0"/>
              <a:t>vs</a:t>
            </a:r>
            <a:r>
              <a:rPr lang="en-CA" dirty="0" smtClean="0"/>
              <a:t> Default argument constructor</a:t>
            </a:r>
            <a:endParaRPr lang="en-CA" dirty="0"/>
          </a:p>
        </p:txBody>
      </p:sp>
      <p:sp>
        <p:nvSpPr>
          <p:cNvPr id="3" name="Content Placeholder 2"/>
          <p:cNvSpPr>
            <a:spLocks noGrp="1"/>
          </p:cNvSpPr>
          <p:nvPr>
            <p:ph sz="quarter" idx="1"/>
          </p:nvPr>
        </p:nvSpPr>
        <p:spPr>
          <a:xfrm>
            <a:off x="612648" y="1600200"/>
            <a:ext cx="8153400" cy="4421088"/>
          </a:xfrm>
        </p:spPr>
        <p:txBody>
          <a:bodyPr>
            <a:normAutofit lnSpcReduction="10000"/>
          </a:bodyPr>
          <a:lstStyle/>
          <a:p>
            <a:r>
              <a:rPr lang="en-CA" dirty="0" smtClean="0"/>
              <a:t>Default constructor : </a:t>
            </a:r>
            <a:r>
              <a:rPr lang="en-CA" b="1" dirty="0" smtClean="0"/>
              <a:t>A::A();</a:t>
            </a:r>
          </a:p>
          <a:p>
            <a:r>
              <a:rPr lang="en-CA" dirty="0" smtClean="0"/>
              <a:t>Default argument constructor : </a:t>
            </a:r>
            <a:r>
              <a:rPr lang="en-CA" b="1" dirty="0" smtClean="0"/>
              <a:t>A::A(</a:t>
            </a:r>
            <a:r>
              <a:rPr lang="en-CA" b="1" dirty="0" err="1" smtClean="0"/>
              <a:t>int</a:t>
            </a:r>
            <a:r>
              <a:rPr lang="en-CA" b="1" dirty="0" smtClean="0"/>
              <a:t> </a:t>
            </a:r>
            <a:r>
              <a:rPr lang="en-CA" b="1" dirty="0" err="1" smtClean="0"/>
              <a:t>i</a:t>
            </a:r>
            <a:r>
              <a:rPr lang="en-CA" b="1" dirty="0" smtClean="0"/>
              <a:t>=0)</a:t>
            </a:r>
          </a:p>
          <a:p>
            <a:r>
              <a:rPr lang="en-CA" dirty="0" smtClean="0"/>
              <a:t>When default argument constructor is called with no arguments, it becomes a default constructor.</a:t>
            </a:r>
          </a:p>
          <a:p>
            <a:r>
              <a:rPr lang="en-CA" dirty="0" smtClean="0"/>
              <a:t> when both these forms are used in a class, it causes ambiguity for a statement – </a:t>
            </a:r>
            <a:r>
              <a:rPr lang="en-CA" b="1" dirty="0" smtClean="0"/>
              <a:t>A </a:t>
            </a:r>
            <a:r>
              <a:rPr lang="en-CA" b="1" dirty="0" err="1" smtClean="0"/>
              <a:t>a</a:t>
            </a:r>
            <a:r>
              <a:rPr lang="en-CA" b="1" dirty="0" smtClean="0"/>
              <a:t>;</a:t>
            </a:r>
          </a:p>
          <a:p>
            <a:r>
              <a:rPr lang="en-CA" dirty="0" smtClean="0"/>
              <a:t>The ambiguity is whether to ‘call’ </a:t>
            </a:r>
            <a:r>
              <a:rPr lang="en-CA" b="1" dirty="0" smtClean="0"/>
              <a:t>A::A()</a:t>
            </a:r>
            <a:r>
              <a:rPr lang="en-CA" dirty="0" smtClean="0"/>
              <a:t> or </a:t>
            </a:r>
            <a:r>
              <a:rPr lang="en-CA" b="1" dirty="0" smtClean="0"/>
              <a:t>A::A(</a:t>
            </a:r>
            <a:r>
              <a:rPr lang="en-CA" b="1" dirty="0" err="1" smtClean="0"/>
              <a:t>int</a:t>
            </a:r>
            <a:r>
              <a:rPr lang="en-CA" b="1" dirty="0" smtClean="0"/>
              <a:t> </a:t>
            </a:r>
            <a:r>
              <a:rPr lang="en-CA" b="1" dirty="0" err="1" smtClean="0"/>
              <a:t>i</a:t>
            </a:r>
            <a:r>
              <a:rPr lang="en-CA" b="1" dirty="0" smtClean="0"/>
              <a:t>=0)</a:t>
            </a:r>
            <a:r>
              <a:rPr lang="en-CA" dirty="0" smtClean="0"/>
              <a:t>.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381000" y="304800"/>
            <a:ext cx="8511480" cy="914400"/>
          </a:xfrm>
        </p:spPr>
        <p:txBody>
          <a:bodyPr>
            <a:noAutofit/>
          </a:bodyPr>
          <a:lstStyle/>
          <a:p>
            <a:r>
              <a:rPr lang="en-US" sz="4000" dirty="0"/>
              <a:t>How Object-Oriented Programming Looks at a Problem?</a:t>
            </a:r>
            <a:endParaRPr lang="en-US" sz="6000" dirty="0"/>
          </a:p>
        </p:txBody>
      </p:sp>
      <p:sp>
        <p:nvSpPr>
          <p:cNvPr id="94211" name="Rectangle 3" descr="Rectangle: Click to edit Master text styles&#10;Second level&#10;Third level&#10;Fourth level&#10;Fifth level"/>
          <p:cNvSpPr>
            <a:spLocks noGrp="1" noChangeArrowheads="1"/>
          </p:cNvSpPr>
          <p:nvPr>
            <p:ph type="body" idx="1"/>
          </p:nvPr>
        </p:nvSpPr>
        <p:spPr>
          <a:xfrm>
            <a:off x="533400" y="1600200"/>
            <a:ext cx="3429000" cy="4114800"/>
          </a:xfrm>
        </p:spPr>
        <p:txBody>
          <a:bodyPr>
            <a:normAutofit lnSpcReduction="10000"/>
          </a:bodyPr>
          <a:lstStyle/>
          <a:p>
            <a:r>
              <a:rPr lang="en-US" dirty="0"/>
              <a:t>Objects</a:t>
            </a:r>
          </a:p>
          <a:p>
            <a:pPr lvl="1"/>
            <a:r>
              <a:rPr lang="en-US" dirty="0"/>
              <a:t>Data</a:t>
            </a:r>
          </a:p>
          <a:p>
            <a:pPr lvl="1"/>
            <a:r>
              <a:rPr lang="en-US" dirty="0" smtClean="0"/>
              <a:t>Methods (functions)</a:t>
            </a:r>
            <a:endParaRPr lang="en-US" dirty="0"/>
          </a:p>
          <a:p>
            <a:r>
              <a:rPr lang="en-US" dirty="0"/>
              <a:t>Methods surround the data and protect data from other objects</a:t>
            </a:r>
          </a:p>
        </p:txBody>
      </p:sp>
      <p:sp>
        <p:nvSpPr>
          <p:cNvPr id="94212" name="Freeform 4"/>
          <p:cNvSpPr>
            <a:spLocks/>
          </p:cNvSpPr>
          <p:nvPr/>
        </p:nvSpPr>
        <p:spPr bwMode="auto">
          <a:xfrm>
            <a:off x="4135438" y="6888163"/>
            <a:ext cx="604837" cy="174625"/>
          </a:xfrm>
          <a:custGeom>
            <a:avLst/>
            <a:gdLst/>
            <a:ahLst/>
            <a:cxnLst>
              <a:cxn ang="0">
                <a:pos x="102" y="9"/>
              </a:cxn>
              <a:cxn ang="0">
                <a:pos x="90" y="9"/>
              </a:cxn>
              <a:cxn ang="0">
                <a:pos x="76" y="7"/>
              </a:cxn>
              <a:cxn ang="0">
                <a:pos x="64" y="7"/>
              </a:cxn>
              <a:cxn ang="0">
                <a:pos x="52" y="4"/>
              </a:cxn>
              <a:cxn ang="0">
                <a:pos x="38" y="4"/>
              </a:cxn>
              <a:cxn ang="0">
                <a:pos x="26" y="2"/>
              </a:cxn>
              <a:cxn ang="0">
                <a:pos x="12" y="2"/>
              </a:cxn>
              <a:cxn ang="0">
                <a:pos x="0" y="0"/>
              </a:cxn>
              <a:cxn ang="0">
                <a:pos x="3" y="4"/>
              </a:cxn>
              <a:cxn ang="0">
                <a:pos x="3" y="7"/>
              </a:cxn>
              <a:cxn ang="0">
                <a:pos x="5" y="11"/>
              </a:cxn>
              <a:cxn ang="0">
                <a:pos x="5" y="16"/>
              </a:cxn>
              <a:cxn ang="0">
                <a:pos x="10" y="25"/>
              </a:cxn>
              <a:cxn ang="0">
                <a:pos x="12" y="35"/>
              </a:cxn>
              <a:cxn ang="0">
                <a:pos x="17" y="44"/>
              </a:cxn>
              <a:cxn ang="0">
                <a:pos x="22" y="51"/>
              </a:cxn>
              <a:cxn ang="0">
                <a:pos x="29" y="63"/>
              </a:cxn>
              <a:cxn ang="0">
                <a:pos x="38" y="75"/>
              </a:cxn>
              <a:cxn ang="0">
                <a:pos x="50" y="82"/>
              </a:cxn>
              <a:cxn ang="0">
                <a:pos x="62" y="89"/>
              </a:cxn>
              <a:cxn ang="0">
                <a:pos x="78" y="93"/>
              </a:cxn>
              <a:cxn ang="0">
                <a:pos x="107" y="98"/>
              </a:cxn>
              <a:cxn ang="0">
                <a:pos x="144" y="105"/>
              </a:cxn>
              <a:cxn ang="0">
                <a:pos x="187" y="110"/>
              </a:cxn>
              <a:cxn ang="0">
                <a:pos x="232" y="110"/>
              </a:cxn>
              <a:cxn ang="0">
                <a:pos x="279" y="103"/>
              </a:cxn>
              <a:cxn ang="0">
                <a:pos x="322" y="89"/>
              </a:cxn>
              <a:cxn ang="0">
                <a:pos x="359" y="65"/>
              </a:cxn>
              <a:cxn ang="0">
                <a:pos x="364" y="58"/>
              </a:cxn>
              <a:cxn ang="0">
                <a:pos x="371" y="51"/>
              </a:cxn>
              <a:cxn ang="0">
                <a:pos x="376" y="44"/>
              </a:cxn>
              <a:cxn ang="0">
                <a:pos x="381" y="37"/>
              </a:cxn>
              <a:cxn ang="0">
                <a:pos x="347" y="42"/>
              </a:cxn>
              <a:cxn ang="0">
                <a:pos x="310" y="44"/>
              </a:cxn>
              <a:cxn ang="0">
                <a:pos x="270" y="44"/>
              </a:cxn>
              <a:cxn ang="0">
                <a:pos x="229" y="40"/>
              </a:cxn>
              <a:cxn ang="0">
                <a:pos x="189" y="37"/>
              </a:cxn>
              <a:cxn ang="0">
                <a:pos x="154" y="30"/>
              </a:cxn>
              <a:cxn ang="0">
                <a:pos x="123" y="21"/>
              </a:cxn>
              <a:cxn ang="0">
                <a:pos x="102" y="9"/>
              </a:cxn>
            </a:cxnLst>
            <a:rect l="0" t="0" r="r" b="b"/>
            <a:pathLst>
              <a:path w="381" h="110">
                <a:moveTo>
                  <a:pt x="102" y="9"/>
                </a:moveTo>
                <a:lnTo>
                  <a:pt x="90" y="9"/>
                </a:lnTo>
                <a:lnTo>
                  <a:pt x="76" y="7"/>
                </a:lnTo>
                <a:lnTo>
                  <a:pt x="64" y="7"/>
                </a:lnTo>
                <a:lnTo>
                  <a:pt x="52" y="4"/>
                </a:lnTo>
                <a:lnTo>
                  <a:pt x="38" y="4"/>
                </a:lnTo>
                <a:lnTo>
                  <a:pt x="26" y="2"/>
                </a:lnTo>
                <a:lnTo>
                  <a:pt x="12" y="2"/>
                </a:lnTo>
                <a:lnTo>
                  <a:pt x="0" y="0"/>
                </a:lnTo>
                <a:lnTo>
                  <a:pt x="3" y="4"/>
                </a:lnTo>
                <a:lnTo>
                  <a:pt x="3" y="7"/>
                </a:lnTo>
                <a:lnTo>
                  <a:pt x="5" y="11"/>
                </a:lnTo>
                <a:lnTo>
                  <a:pt x="5" y="16"/>
                </a:lnTo>
                <a:lnTo>
                  <a:pt x="10" y="25"/>
                </a:lnTo>
                <a:lnTo>
                  <a:pt x="12" y="35"/>
                </a:lnTo>
                <a:lnTo>
                  <a:pt x="17" y="44"/>
                </a:lnTo>
                <a:lnTo>
                  <a:pt x="22" y="51"/>
                </a:lnTo>
                <a:lnTo>
                  <a:pt x="29" y="63"/>
                </a:lnTo>
                <a:lnTo>
                  <a:pt x="38" y="75"/>
                </a:lnTo>
                <a:lnTo>
                  <a:pt x="50" y="82"/>
                </a:lnTo>
                <a:lnTo>
                  <a:pt x="62" y="89"/>
                </a:lnTo>
                <a:lnTo>
                  <a:pt x="78" y="93"/>
                </a:lnTo>
                <a:lnTo>
                  <a:pt x="107" y="98"/>
                </a:lnTo>
                <a:lnTo>
                  <a:pt x="144" y="105"/>
                </a:lnTo>
                <a:lnTo>
                  <a:pt x="187" y="110"/>
                </a:lnTo>
                <a:lnTo>
                  <a:pt x="232" y="110"/>
                </a:lnTo>
                <a:lnTo>
                  <a:pt x="279" y="103"/>
                </a:lnTo>
                <a:lnTo>
                  <a:pt x="322" y="89"/>
                </a:lnTo>
                <a:lnTo>
                  <a:pt x="359" y="65"/>
                </a:lnTo>
                <a:lnTo>
                  <a:pt x="364" y="58"/>
                </a:lnTo>
                <a:lnTo>
                  <a:pt x="371" y="51"/>
                </a:lnTo>
                <a:lnTo>
                  <a:pt x="376" y="44"/>
                </a:lnTo>
                <a:lnTo>
                  <a:pt x="381" y="37"/>
                </a:lnTo>
                <a:lnTo>
                  <a:pt x="347" y="42"/>
                </a:lnTo>
                <a:lnTo>
                  <a:pt x="310" y="44"/>
                </a:lnTo>
                <a:lnTo>
                  <a:pt x="270" y="44"/>
                </a:lnTo>
                <a:lnTo>
                  <a:pt x="229" y="40"/>
                </a:lnTo>
                <a:lnTo>
                  <a:pt x="189" y="37"/>
                </a:lnTo>
                <a:lnTo>
                  <a:pt x="154" y="30"/>
                </a:lnTo>
                <a:lnTo>
                  <a:pt x="123" y="21"/>
                </a:lnTo>
                <a:lnTo>
                  <a:pt x="102" y="9"/>
                </a:lnTo>
                <a:close/>
              </a:path>
            </a:pathLst>
          </a:custGeom>
          <a:solidFill>
            <a:srgbClr val="000000"/>
          </a:solidFill>
          <a:ln w="9525">
            <a:noFill/>
            <a:round/>
            <a:headEnd/>
            <a:tailEnd/>
          </a:ln>
        </p:spPr>
        <p:txBody>
          <a:bodyPr/>
          <a:lstStyle/>
          <a:p>
            <a:endParaRPr lang="en-CA"/>
          </a:p>
        </p:txBody>
      </p:sp>
      <p:grpSp>
        <p:nvGrpSpPr>
          <p:cNvPr id="2" name="Group 5"/>
          <p:cNvGrpSpPr>
            <a:grpSpLocks/>
          </p:cNvGrpSpPr>
          <p:nvPr/>
        </p:nvGrpSpPr>
        <p:grpSpPr bwMode="auto">
          <a:xfrm>
            <a:off x="3810000" y="1219200"/>
            <a:ext cx="4359275" cy="4343400"/>
            <a:chOff x="1578" y="2121"/>
            <a:chExt cx="2362" cy="2262"/>
          </a:xfrm>
        </p:grpSpPr>
        <p:sp>
          <p:nvSpPr>
            <p:cNvPr id="94214" name="Freeform 6"/>
            <p:cNvSpPr>
              <a:spLocks/>
            </p:cNvSpPr>
            <p:nvPr/>
          </p:nvSpPr>
          <p:spPr bwMode="auto">
            <a:xfrm>
              <a:off x="2093" y="3189"/>
              <a:ext cx="73" cy="234"/>
            </a:xfrm>
            <a:custGeom>
              <a:avLst/>
              <a:gdLst/>
              <a:ahLst/>
              <a:cxnLst>
                <a:cxn ang="0">
                  <a:pos x="0" y="150"/>
                </a:cxn>
                <a:cxn ang="0">
                  <a:pos x="2" y="171"/>
                </a:cxn>
                <a:cxn ang="0">
                  <a:pos x="4" y="192"/>
                </a:cxn>
                <a:cxn ang="0">
                  <a:pos x="9" y="213"/>
                </a:cxn>
                <a:cxn ang="0">
                  <a:pos x="12" y="234"/>
                </a:cxn>
                <a:cxn ang="0">
                  <a:pos x="28" y="230"/>
                </a:cxn>
                <a:cxn ang="0">
                  <a:pos x="45" y="220"/>
                </a:cxn>
                <a:cxn ang="0">
                  <a:pos x="59" y="211"/>
                </a:cxn>
                <a:cxn ang="0">
                  <a:pos x="66" y="201"/>
                </a:cxn>
                <a:cxn ang="0">
                  <a:pos x="71" y="169"/>
                </a:cxn>
                <a:cxn ang="0">
                  <a:pos x="73" y="110"/>
                </a:cxn>
                <a:cxn ang="0">
                  <a:pos x="66" y="47"/>
                </a:cxn>
                <a:cxn ang="0">
                  <a:pos x="42" y="0"/>
                </a:cxn>
                <a:cxn ang="0">
                  <a:pos x="40" y="40"/>
                </a:cxn>
                <a:cxn ang="0">
                  <a:pos x="33" y="82"/>
                </a:cxn>
                <a:cxn ang="0">
                  <a:pos x="19" y="122"/>
                </a:cxn>
                <a:cxn ang="0">
                  <a:pos x="0" y="150"/>
                </a:cxn>
              </a:cxnLst>
              <a:rect l="0" t="0" r="r" b="b"/>
              <a:pathLst>
                <a:path w="73" h="234">
                  <a:moveTo>
                    <a:pt x="0" y="150"/>
                  </a:moveTo>
                  <a:lnTo>
                    <a:pt x="2" y="171"/>
                  </a:lnTo>
                  <a:lnTo>
                    <a:pt x="4" y="192"/>
                  </a:lnTo>
                  <a:lnTo>
                    <a:pt x="9" y="213"/>
                  </a:lnTo>
                  <a:lnTo>
                    <a:pt x="12" y="234"/>
                  </a:lnTo>
                  <a:lnTo>
                    <a:pt x="28" y="230"/>
                  </a:lnTo>
                  <a:lnTo>
                    <a:pt x="45" y="220"/>
                  </a:lnTo>
                  <a:lnTo>
                    <a:pt x="59" y="211"/>
                  </a:lnTo>
                  <a:lnTo>
                    <a:pt x="66" y="201"/>
                  </a:lnTo>
                  <a:lnTo>
                    <a:pt x="71" y="169"/>
                  </a:lnTo>
                  <a:lnTo>
                    <a:pt x="73" y="110"/>
                  </a:lnTo>
                  <a:lnTo>
                    <a:pt x="66" y="47"/>
                  </a:lnTo>
                  <a:lnTo>
                    <a:pt x="42" y="0"/>
                  </a:lnTo>
                  <a:lnTo>
                    <a:pt x="40" y="40"/>
                  </a:lnTo>
                  <a:lnTo>
                    <a:pt x="33" y="82"/>
                  </a:lnTo>
                  <a:lnTo>
                    <a:pt x="19" y="122"/>
                  </a:lnTo>
                  <a:lnTo>
                    <a:pt x="0" y="150"/>
                  </a:lnTo>
                  <a:close/>
                </a:path>
              </a:pathLst>
            </a:custGeom>
            <a:solidFill>
              <a:srgbClr val="000000"/>
            </a:solidFill>
            <a:ln w="9525">
              <a:noFill/>
              <a:round/>
              <a:headEnd/>
              <a:tailEnd/>
            </a:ln>
          </p:spPr>
          <p:txBody>
            <a:bodyPr/>
            <a:lstStyle/>
            <a:p>
              <a:endParaRPr lang="en-CA"/>
            </a:p>
          </p:txBody>
        </p:sp>
        <p:sp>
          <p:nvSpPr>
            <p:cNvPr id="94215" name="Freeform 7"/>
            <p:cNvSpPr>
              <a:spLocks/>
            </p:cNvSpPr>
            <p:nvPr/>
          </p:nvSpPr>
          <p:spPr bwMode="auto">
            <a:xfrm>
              <a:off x="1672" y="2201"/>
              <a:ext cx="2166" cy="2147"/>
            </a:xfrm>
            <a:custGeom>
              <a:avLst/>
              <a:gdLst/>
              <a:ahLst/>
              <a:cxnLst>
                <a:cxn ang="0">
                  <a:pos x="1035" y="2147"/>
                </a:cxn>
                <a:cxn ang="0">
                  <a:pos x="971" y="2142"/>
                </a:cxn>
                <a:cxn ang="0">
                  <a:pos x="770" y="2103"/>
                </a:cxn>
                <a:cxn ang="0">
                  <a:pos x="411" y="1918"/>
                </a:cxn>
                <a:cxn ang="0">
                  <a:pos x="149" y="1616"/>
                </a:cxn>
                <a:cxn ang="0">
                  <a:pos x="14" y="1257"/>
                </a:cxn>
                <a:cxn ang="0">
                  <a:pos x="0" y="1065"/>
                </a:cxn>
                <a:cxn ang="0">
                  <a:pos x="5" y="976"/>
                </a:cxn>
                <a:cxn ang="0">
                  <a:pos x="102" y="620"/>
                </a:cxn>
                <a:cxn ang="0">
                  <a:pos x="350" y="283"/>
                </a:cxn>
                <a:cxn ang="0">
                  <a:pos x="711" y="66"/>
                </a:cxn>
                <a:cxn ang="0">
                  <a:pos x="955" y="7"/>
                </a:cxn>
                <a:cxn ang="0">
                  <a:pos x="1084" y="0"/>
                </a:cxn>
                <a:cxn ang="0">
                  <a:pos x="1127" y="0"/>
                </a:cxn>
                <a:cxn ang="0">
                  <a:pos x="1212" y="9"/>
                </a:cxn>
                <a:cxn ang="0">
                  <a:pos x="1491" y="80"/>
                </a:cxn>
                <a:cxn ang="0">
                  <a:pos x="1833" y="302"/>
                </a:cxn>
                <a:cxn ang="0">
                  <a:pos x="2069" y="635"/>
                </a:cxn>
                <a:cxn ang="0">
                  <a:pos x="2154" y="925"/>
                </a:cxn>
                <a:cxn ang="0">
                  <a:pos x="2166" y="1049"/>
                </a:cxn>
                <a:cxn ang="0">
                  <a:pos x="2152" y="1239"/>
                </a:cxn>
                <a:cxn ang="0">
                  <a:pos x="2013" y="1623"/>
                </a:cxn>
                <a:cxn ang="0">
                  <a:pos x="1743" y="1922"/>
                </a:cxn>
                <a:cxn ang="0">
                  <a:pos x="1380" y="2107"/>
                </a:cxn>
                <a:cxn ang="0">
                  <a:pos x="1191" y="2142"/>
                </a:cxn>
                <a:cxn ang="0">
                  <a:pos x="1084" y="1733"/>
                </a:cxn>
                <a:cxn ang="0">
                  <a:pos x="1129" y="1733"/>
                </a:cxn>
                <a:cxn ang="0">
                  <a:pos x="1174" y="1728"/>
                </a:cxn>
                <a:cxn ang="0">
                  <a:pos x="1219" y="1719"/>
                </a:cxn>
                <a:cxn ang="0">
                  <a:pos x="1415" y="1644"/>
                </a:cxn>
                <a:cxn ang="0">
                  <a:pos x="1602" y="1484"/>
                </a:cxn>
                <a:cxn ang="0">
                  <a:pos x="1717" y="1267"/>
                </a:cxn>
                <a:cxn ang="0">
                  <a:pos x="1746" y="1129"/>
                </a:cxn>
                <a:cxn ang="0">
                  <a:pos x="1748" y="1075"/>
                </a:cxn>
                <a:cxn ang="0">
                  <a:pos x="1725" y="899"/>
                </a:cxn>
                <a:cxn ang="0">
                  <a:pos x="1606" y="670"/>
                </a:cxn>
                <a:cxn ang="0">
                  <a:pos x="1415" y="501"/>
                </a:cxn>
                <a:cxn ang="0">
                  <a:pos x="1165" y="419"/>
                </a:cxn>
                <a:cxn ang="0">
                  <a:pos x="1115" y="414"/>
                </a:cxn>
                <a:cxn ang="0">
                  <a:pos x="1061" y="414"/>
                </a:cxn>
                <a:cxn ang="0">
                  <a:pos x="1006" y="419"/>
                </a:cxn>
                <a:cxn ang="0">
                  <a:pos x="952" y="426"/>
                </a:cxn>
                <a:cxn ang="0">
                  <a:pos x="714" y="524"/>
                </a:cxn>
                <a:cxn ang="0">
                  <a:pos x="534" y="702"/>
                </a:cxn>
                <a:cxn ang="0">
                  <a:pos x="433" y="937"/>
                </a:cxn>
                <a:cxn ang="0">
                  <a:pos x="416" y="1075"/>
                </a:cxn>
                <a:cxn ang="0">
                  <a:pos x="423" y="1159"/>
                </a:cxn>
                <a:cxn ang="0">
                  <a:pos x="463" y="1321"/>
                </a:cxn>
                <a:cxn ang="0">
                  <a:pos x="603" y="1531"/>
                </a:cxn>
                <a:cxn ang="0">
                  <a:pos x="813" y="1676"/>
                </a:cxn>
                <a:cxn ang="0">
                  <a:pos x="1032" y="1733"/>
                </a:cxn>
              </a:cxnLst>
              <a:rect l="0" t="0" r="r" b="b"/>
              <a:pathLst>
                <a:path w="2166" h="2147">
                  <a:moveTo>
                    <a:pt x="1084" y="2147"/>
                  </a:moveTo>
                  <a:lnTo>
                    <a:pt x="1073" y="2147"/>
                  </a:lnTo>
                  <a:lnTo>
                    <a:pt x="1061" y="2147"/>
                  </a:lnTo>
                  <a:lnTo>
                    <a:pt x="1047" y="2147"/>
                  </a:lnTo>
                  <a:lnTo>
                    <a:pt x="1035" y="2147"/>
                  </a:lnTo>
                  <a:lnTo>
                    <a:pt x="1023" y="2147"/>
                  </a:lnTo>
                  <a:lnTo>
                    <a:pt x="1009" y="2145"/>
                  </a:lnTo>
                  <a:lnTo>
                    <a:pt x="997" y="2145"/>
                  </a:lnTo>
                  <a:lnTo>
                    <a:pt x="985" y="2142"/>
                  </a:lnTo>
                  <a:lnTo>
                    <a:pt x="971" y="2142"/>
                  </a:lnTo>
                  <a:lnTo>
                    <a:pt x="959" y="2140"/>
                  </a:lnTo>
                  <a:lnTo>
                    <a:pt x="945" y="2140"/>
                  </a:lnTo>
                  <a:lnTo>
                    <a:pt x="933" y="2138"/>
                  </a:lnTo>
                  <a:lnTo>
                    <a:pt x="851" y="2124"/>
                  </a:lnTo>
                  <a:lnTo>
                    <a:pt x="770" y="2103"/>
                  </a:lnTo>
                  <a:lnTo>
                    <a:pt x="692" y="2077"/>
                  </a:lnTo>
                  <a:lnTo>
                    <a:pt x="617" y="2044"/>
                  </a:lnTo>
                  <a:lnTo>
                    <a:pt x="546" y="2007"/>
                  </a:lnTo>
                  <a:lnTo>
                    <a:pt x="477" y="1964"/>
                  </a:lnTo>
                  <a:lnTo>
                    <a:pt x="411" y="1918"/>
                  </a:lnTo>
                  <a:lnTo>
                    <a:pt x="350" y="1864"/>
                  </a:lnTo>
                  <a:lnTo>
                    <a:pt x="293" y="1808"/>
                  </a:lnTo>
                  <a:lnTo>
                    <a:pt x="241" y="1749"/>
                  </a:lnTo>
                  <a:lnTo>
                    <a:pt x="192" y="1683"/>
                  </a:lnTo>
                  <a:lnTo>
                    <a:pt x="149" y="1616"/>
                  </a:lnTo>
                  <a:lnTo>
                    <a:pt x="109" y="1545"/>
                  </a:lnTo>
                  <a:lnTo>
                    <a:pt x="76" y="1473"/>
                  </a:lnTo>
                  <a:lnTo>
                    <a:pt x="47" y="1395"/>
                  </a:lnTo>
                  <a:lnTo>
                    <a:pt x="26" y="1316"/>
                  </a:lnTo>
                  <a:lnTo>
                    <a:pt x="14" y="1257"/>
                  </a:lnTo>
                  <a:lnTo>
                    <a:pt x="7" y="1199"/>
                  </a:lnTo>
                  <a:lnTo>
                    <a:pt x="3" y="1138"/>
                  </a:lnTo>
                  <a:lnTo>
                    <a:pt x="0" y="1075"/>
                  </a:lnTo>
                  <a:lnTo>
                    <a:pt x="0" y="1070"/>
                  </a:lnTo>
                  <a:lnTo>
                    <a:pt x="0" y="1065"/>
                  </a:lnTo>
                  <a:lnTo>
                    <a:pt x="0" y="1061"/>
                  </a:lnTo>
                  <a:lnTo>
                    <a:pt x="0" y="1056"/>
                  </a:lnTo>
                  <a:lnTo>
                    <a:pt x="0" y="1030"/>
                  </a:lnTo>
                  <a:lnTo>
                    <a:pt x="3" y="1002"/>
                  </a:lnTo>
                  <a:lnTo>
                    <a:pt x="5" y="976"/>
                  </a:lnTo>
                  <a:lnTo>
                    <a:pt x="7" y="951"/>
                  </a:lnTo>
                  <a:lnTo>
                    <a:pt x="22" y="864"/>
                  </a:lnTo>
                  <a:lnTo>
                    <a:pt x="40" y="780"/>
                  </a:lnTo>
                  <a:lnTo>
                    <a:pt x="69" y="698"/>
                  </a:lnTo>
                  <a:lnTo>
                    <a:pt x="102" y="620"/>
                  </a:lnTo>
                  <a:lnTo>
                    <a:pt x="140" y="546"/>
                  </a:lnTo>
                  <a:lnTo>
                    <a:pt x="184" y="473"/>
                  </a:lnTo>
                  <a:lnTo>
                    <a:pt x="236" y="405"/>
                  </a:lnTo>
                  <a:lnTo>
                    <a:pt x="291" y="342"/>
                  </a:lnTo>
                  <a:lnTo>
                    <a:pt x="350" y="283"/>
                  </a:lnTo>
                  <a:lnTo>
                    <a:pt x="416" y="229"/>
                  </a:lnTo>
                  <a:lnTo>
                    <a:pt x="484" y="180"/>
                  </a:lnTo>
                  <a:lnTo>
                    <a:pt x="555" y="136"/>
                  </a:lnTo>
                  <a:lnTo>
                    <a:pt x="633" y="98"/>
                  </a:lnTo>
                  <a:lnTo>
                    <a:pt x="711" y="66"/>
                  </a:lnTo>
                  <a:lnTo>
                    <a:pt x="794" y="40"/>
                  </a:lnTo>
                  <a:lnTo>
                    <a:pt x="879" y="19"/>
                  </a:lnTo>
                  <a:lnTo>
                    <a:pt x="905" y="14"/>
                  </a:lnTo>
                  <a:lnTo>
                    <a:pt x="929" y="12"/>
                  </a:lnTo>
                  <a:lnTo>
                    <a:pt x="955" y="7"/>
                  </a:lnTo>
                  <a:lnTo>
                    <a:pt x="981" y="5"/>
                  </a:lnTo>
                  <a:lnTo>
                    <a:pt x="1006" y="2"/>
                  </a:lnTo>
                  <a:lnTo>
                    <a:pt x="1032" y="2"/>
                  </a:lnTo>
                  <a:lnTo>
                    <a:pt x="1058" y="0"/>
                  </a:lnTo>
                  <a:lnTo>
                    <a:pt x="1084" y="0"/>
                  </a:lnTo>
                  <a:lnTo>
                    <a:pt x="1089" y="0"/>
                  </a:lnTo>
                  <a:lnTo>
                    <a:pt x="1096" y="0"/>
                  </a:lnTo>
                  <a:lnTo>
                    <a:pt x="1103" y="0"/>
                  </a:lnTo>
                  <a:lnTo>
                    <a:pt x="1110" y="0"/>
                  </a:lnTo>
                  <a:lnTo>
                    <a:pt x="1127" y="0"/>
                  </a:lnTo>
                  <a:lnTo>
                    <a:pt x="1143" y="2"/>
                  </a:lnTo>
                  <a:lnTo>
                    <a:pt x="1160" y="5"/>
                  </a:lnTo>
                  <a:lnTo>
                    <a:pt x="1179" y="5"/>
                  </a:lnTo>
                  <a:lnTo>
                    <a:pt x="1195" y="7"/>
                  </a:lnTo>
                  <a:lnTo>
                    <a:pt x="1212" y="9"/>
                  </a:lnTo>
                  <a:lnTo>
                    <a:pt x="1231" y="12"/>
                  </a:lnTo>
                  <a:lnTo>
                    <a:pt x="1247" y="14"/>
                  </a:lnTo>
                  <a:lnTo>
                    <a:pt x="1330" y="30"/>
                  </a:lnTo>
                  <a:lnTo>
                    <a:pt x="1413" y="51"/>
                  </a:lnTo>
                  <a:lnTo>
                    <a:pt x="1491" y="80"/>
                  </a:lnTo>
                  <a:lnTo>
                    <a:pt x="1566" y="115"/>
                  </a:lnTo>
                  <a:lnTo>
                    <a:pt x="1640" y="155"/>
                  </a:lnTo>
                  <a:lnTo>
                    <a:pt x="1708" y="199"/>
                  </a:lnTo>
                  <a:lnTo>
                    <a:pt x="1772" y="248"/>
                  </a:lnTo>
                  <a:lnTo>
                    <a:pt x="1833" y="302"/>
                  </a:lnTo>
                  <a:lnTo>
                    <a:pt x="1890" y="361"/>
                  </a:lnTo>
                  <a:lnTo>
                    <a:pt x="1942" y="424"/>
                  </a:lnTo>
                  <a:lnTo>
                    <a:pt x="1989" y="492"/>
                  </a:lnTo>
                  <a:lnTo>
                    <a:pt x="2032" y="562"/>
                  </a:lnTo>
                  <a:lnTo>
                    <a:pt x="2069" y="635"/>
                  </a:lnTo>
                  <a:lnTo>
                    <a:pt x="2100" y="712"/>
                  </a:lnTo>
                  <a:lnTo>
                    <a:pt x="2126" y="791"/>
                  </a:lnTo>
                  <a:lnTo>
                    <a:pt x="2145" y="873"/>
                  </a:lnTo>
                  <a:lnTo>
                    <a:pt x="2150" y="899"/>
                  </a:lnTo>
                  <a:lnTo>
                    <a:pt x="2154" y="925"/>
                  </a:lnTo>
                  <a:lnTo>
                    <a:pt x="2157" y="951"/>
                  </a:lnTo>
                  <a:lnTo>
                    <a:pt x="2162" y="976"/>
                  </a:lnTo>
                  <a:lnTo>
                    <a:pt x="2164" y="1000"/>
                  </a:lnTo>
                  <a:lnTo>
                    <a:pt x="2164" y="1026"/>
                  </a:lnTo>
                  <a:lnTo>
                    <a:pt x="2166" y="1049"/>
                  </a:lnTo>
                  <a:lnTo>
                    <a:pt x="2166" y="1075"/>
                  </a:lnTo>
                  <a:lnTo>
                    <a:pt x="2166" y="1117"/>
                  </a:lnTo>
                  <a:lnTo>
                    <a:pt x="2164" y="1157"/>
                  </a:lnTo>
                  <a:lnTo>
                    <a:pt x="2159" y="1199"/>
                  </a:lnTo>
                  <a:lnTo>
                    <a:pt x="2152" y="1239"/>
                  </a:lnTo>
                  <a:lnTo>
                    <a:pt x="2136" y="1321"/>
                  </a:lnTo>
                  <a:lnTo>
                    <a:pt x="2114" y="1400"/>
                  </a:lnTo>
                  <a:lnTo>
                    <a:pt x="2086" y="1477"/>
                  </a:lnTo>
                  <a:lnTo>
                    <a:pt x="2053" y="1552"/>
                  </a:lnTo>
                  <a:lnTo>
                    <a:pt x="2013" y="1623"/>
                  </a:lnTo>
                  <a:lnTo>
                    <a:pt x="1968" y="1691"/>
                  </a:lnTo>
                  <a:lnTo>
                    <a:pt x="1918" y="1754"/>
                  </a:lnTo>
                  <a:lnTo>
                    <a:pt x="1864" y="1815"/>
                  </a:lnTo>
                  <a:lnTo>
                    <a:pt x="1807" y="1871"/>
                  </a:lnTo>
                  <a:lnTo>
                    <a:pt x="1743" y="1922"/>
                  </a:lnTo>
                  <a:lnTo>
                    <a:pt x="1677" y="1969"/>
                  </a:lnTo>
                  <a:lnTo>
                    <a:pt x="1606" y="2011"/>
                  </a:lnTo>
                  <a:lnTo>
                    <a:pt x="1533" y="2049"/>
                  </a:lnTo>
                  <a:lnTo>
                    <a:pt x="1458" y="2082"/>
                  </a:lnTo>
                  <a:lnTo>
                    <a:pt x="1380" y="2107"/>
                  </a:lnTo>
                  <a:lnTo>
                    <a:pt x="1297" y="2126"/>
                  </a:lnTo>
                  <a:lnTo>
                    <a:pt x="1271" y="2131"/>
                  </a:lnTo>
                  <a:lnTo>
                    <a:pt x="1245" y="2135"/>
                  </a:lnTo>
                  <a:lnTo>
                    <a:pt x="1219" y="2138"/>
                  </a:lnTo>
                  <a:lnTo>
                    <a:pt x="1191" y="2142"/>
                  </a:lnTo>
                  <a:lnTo>
                    <a:pt x="1165" y="2145"/>
                  </a:lnTo>
                  <a:lnTo>
                    <a:pt x="1139" y="2145"/>
                  </a:lnTo>
                  <a:lnTo>
                    <a:pt x="1110" y="2147"/>
                  </a:lnTo>
                  <a:lnTo>
                    <a:pt x="1084" y="2147"/>
                  </a:lnTo>
                  <a:lnTo>
                    <a:pt x="1084" y="1733"/>
                  </a:lnTo>
                  <a:lnTo>
                    <a:pt x="1094" y="1733"/>
                  </a:lnTo>
                  <a:lnTo>
                    <a:pt x="1103" y="1733"/>
                  </a:lnTo>
                  <a:lnTo>
                    <a:pt x="1113" y="1733"/>
                  </a:lnTo>
                  <a:lnTo>
                    <a:pt x="1120" y="1733"/>
                  </a:lnTo>
                  <a:lnTo>
                    <a:pt x="1129" y="1733"/>
                  </a:lnTo>
                  <a:lnTo>
                    <a:pt x="1139" y="1733"/>
                  </a:lnTo>
                  <a:lnTo>
                    <a:pt x="1148" y="1730"/>
                  </a:lnTo>
                  <a:lnTo>
                    <a:pt x="1155" y="1730"/>
                  </a:lnTo>
                  <a:lnTo>
                    <a:pt x="1165" y="1728"/>
                  </a:lnTo>
                  <a:lnTo>
                    <a:pt x="1174" y="1728"/>
                  </a:lnTo>
                  <a:lnTo>
                    <a:pt x="1184" y="1726"/>
                  </a:lnTo>
                  <a:lnTo>
                    <a:pt x="1193" y="1723"/>
                  </a:lnTo>
                  <a:lnTo>
                    <a:pt x="1203" y="1723"/>
                  </a:lnTo>
                  <a:lnTo>
                    <a:pt x="1210" y="1721"/>
                  </a:lnTo>
                  <a:lnTo>
                    <a:pt x="1219" y="1719"/>
                  </a:lnTo>
                  <a:lnTo>
                    <a:pt x="1229" y="1716"/>
                  </a:lnTo>
                  <a:lnTo>
                    <a:pt x="1278" y="1705"/>
                  </a:lnTo>
                  <a:lnTo>
                    <a:pt x="1325" y="1688"/>
                  </a:lnTo>
                  <a:lnTo>
                    <a:pt x="1373" y="1667"/>
                  </a:lnTo>
                  <a:lnTo>
                    <a:pt x="1415" y="1644"/>
                  </a:lnTo>
                  <a:lnTo>
                    <a:pt x="1458" y="1618"/>
                  </a:lnTo>
                  <a:lnTo>
                    <a:pt x="1498" y="1590"/>
                  </a:lnTo>
                  <a:lnTo>
                    <a:pt x="1536" y="1557"/>
                  </a:lnTo>
                  <a:lnTo>
                    <a:pt x="1571" y="1522"/>
                  </a:lnTo>
                  <a:lnTo>
                    <a:pt x="1602" y="1484"/>
                  </a:lnTo>
                  <a:lnTo>
                    <a:pt x="1632" y="1445"/>
                  </a:lnTo>
                  <a:lnTo>
                    <a:pt x="1658" y="1405"/>
                  </a:lnTo>
                  <a:lnTo>
                    <a:pt x="1682" y="1360"/>
                  </a:lnTo>
                  <a:lnTo>
                    <a:pt x="1701" y="1316"/>
                  </a:lnTo>
                  <a:lnTo>
                    <a:pt x="1717" y="1267"/>
                  </a:lnTo>
                  <a:lnTo>
                    <a:pt x="1732" y="1218"/>
                  </a:lnTo>
                  <a:lnTo>
                    <a:pt x="1741" y="1168"/>
                  </a:lnTo>
                  <a:lnTo>
                    <a:pt x="1743" y="1157"/>
                  </a:lnTo>
                  <a:lnTo>
                    <a:pt x="1743" y="1143"/>
                  </a:lnTo>
                  <a:lnTo>
                    <a:pt x="1746" y="1129"/>
                  </a:lnTo>
                  <a:lnTo>
                    <a:pt x="1746" y="1117"/>
                  </a:lnTo>
                  <a:lnTo>
                    <a:pt x="1748" y="1105"/>
                  </a:lnTo>
                  <a:lnTo>
                    <a:pt x="1748" y="1096"/>
                  </a:lnTo>
                  <a:lnTo>
                    <a:pt x="1748" y="1084"/>
                  </a:lnTo>
                  <a:lnTo>
                    <a:pt x="1748" y="1075"/>
                  </a:lnTo>
                  <a:lnTo>
                    <a:pt x="1748" y="1044"/>
                  </a:lnTo>
                  <a:lnTo>
                    <a:pt x="1746" y="1011"/>
                  </a:lnTo>
                  <a:lnTo>
                    <a:pt x="1741" y="981"/>
                  </a:lnTo>
                  <a:lnTo>
                    <a:pt x="1736" y="951"/>
                  </a:lnTo>
                  <a:lnTo>
                    <a:pt x="1725" y="899"/>
                  </a:lnTo>
                  <a:lnTo>
                    <a:pt x="1708" y="850"/>
                  </a:lnTo>
                  <a:lnTo>
                    <a:pt x="1689" y="801"/>
                  </a:lnTo>
                  <a:lnTo>
                    <a:pt x="1666" y="754"/>
                  </a:lnTo>
                  <a:lnTo>
                    <a:pt x="1637" y="712"/>
                  </a:lnTo>
                  <a:lnTo>
                    <a:pt x="1606" y="670"/>
                  </a:lnTo>
                  <a:lnTo>
                    <a:pt x="1573" y="630"/>
                  </a:lnTo>
                  <a:lnTo>
                    <a:pt x="1538" y="592"/>
                  </a:lnTo>
                  <a:lnTo>
                    <a:pt x="1500" y="560"/>
                  </a:lnTo>
                  <a:lnTo>
                    <a:pt x="1458" y="529"/>
                  </a:lnTo>
                  <a:lnTo>
                    <a:pt x="1415" y="501"/>
                  </a:lnTo>
                  <a:lnTo>
                    <a:pt x="1368" y="478"/>
                  </a:lnTo>
                  <a:lnTo>
                    <a:pt x="1321" y="457"/>
                  </a:lnTo>
                  <a:lnTo>
                    <a:pt x="1269" y="440"/>
                  </a:lnTo>
                  <a:lnTo>
                    <a:pt x="1219" y="428"/>
                  </a:lnTo>
                  <a:lnTo>
                    <a:pt x="1165" y="419"/>
                  </a:lnTo>
                  <a:lnTo>
                    <a:pt x="1155" y="419"/>
                  </a:lnTo>
                  <a:lnTo>
                    <a:pt x="1146" y="417"/>
                  </a:lnTo>
                  <a:lnTo>
                    <a:pt x="1136" y="417"/>
                  </a:lnTo>
                  <a:lnTo>
                    <a:pt x="1125" y="417"/>
                  </a:lnTo>
                  <a:lnTo>
                    <a:pt x="1115" y="414"/>
                  </a:lnTo>
                  <a:lnTo>
                    <a:pt x="1106" y="414"/>
                  </a:lnTo>
                  <a:lnTo>
                    <a:pt x="1094" y="414"/>
                  </a:lnTo>
                  <a:lnTo>
                    <a:pt x="1084" y="414"/>
                  </a:lnTo>
                  <a:lnTo>
                    <a:pt x="1073" y="414"/>
                  </a:lnTo>
                  <a:lnTo>
                    <a:pt x="1061" y="414"/>
                  </a:lnTo>
                  <a:lnTo>
                    <a:pt x="1049" y="414"/>
                  </a:lnTo>
                  <a:lnTo>
                    <a:pt x="1037" y="417"/>
                  </a:lnTo>
                  <a:lnTo>
                    <a:pt x="1028" y="417"/>
                  </a:lnTo>
                  <a:lnTo>
                    <a:pt x="1016" y="417"/>
                  </a:lnTo>
                  <a:lnTo>
                    <a:pt x="1006" y="419"/>
                  </a:lnTo>
                  <a:lnTo>
                    <a:pt x="995" y="419"/>
                  </a:lnTo>
                  <a:lnTo>
                    <a:pt x="985" y="421"/>
                  </a:lnTo>
                  <a:lnTo>
                    <a:pt x="973" y="424"/>
                  </a:lnTo>
                  <a:lnTo>
                    <a:pt x="964" y="424"/>
                  </a:lnTo>
                  <a:lnTo>
                    <a:pt x="952" y="426"/>
                  </a:lnTo>
                  <a:lnTo>
                    <a:pt x="900" y="438"/>
                  </a:lnTo>
                  <a:lnTo>
                    <a:pt x="851" y="454"/>
                  </a:lnTo>
                  <a:lnTo>
                    <a:pt x="803" y="475"/>
                  </a:lnTo>
                  <a:lnTo>
                    <a:pt x="758" y="499"/>
                  </a:lnTo>
                  <a:lnTo>
                    <a:pt x="714" y="524"/>
                  </a:lnTo>
                  <a:lnTo>
                    <a:pt x="673" y="555"/>
                  </a:lnTo>
                  <a:lnTo>
                    <a:pt x="633" y="588"/>
                  </a:lnTo>
                  <a:lnTo>
                    <a:pt x="598" y="623"/>
                  </a:lnTo>
                  <a:lnTo>
                    <a:pt x="565" y="660"/>
                  </a:lnTo>
                  <a:lnTo>
                    <a:pt x="534" y="702"/>
                  </a:lnTo>
                  <a:lnTo>
                    <a:pt x="506" y="745"/>
                  </a:lnTo>
                  <a:lnTo>
                    <a:pt x="482" y="789"/>
                  </a:lnTo>
                  <a:lnTo>
                    <a:pt x="463" y="836"/>
                  </a:lnTo>
                  <a:lnTo>
                    <a:pt x="444" y="885"/>
                  </a:lnTo>
                  <a:lnTo>
                    <a:pt x="433" y="937"/>
                  </a:lnTo>
                  <a:lnTo>
                    <a:pt x="423" y="988"/>
                  </a:lnTo>
                  <a:lnTo>
                    <a:pt x="421" y="1009"/>
                  </a:lnTo>
                  <a:lnTo>
                    <a:pt x="418" y="1030"/>
                  </a:lnTo>
                  <a:lnTo>
                    <a:pt x="416" y="1054"/>
                  </a:lnTo>
                  <a:lnTo>
                    <a:pt x="416" y="1075"/>
                  </a:lnTo>
                  <a:lnTo>
                    <a:pt x="416" y="1091"/>
                  </a:lnTo>
                  <a:lnTo>
                    <a:pt x="418" y="1105"/>
                  </a:lnTo>
                  <a:lnTo>
                    <a:pt x="418" y="1122"/>
                  </a:lnTo>
                  <a:lnTo>
                    <a:pt x="421" y="1138"/>
                  </a:lnTo>
                  <a:lnTo>
                    <a:pt x="423" y="1159"/>
                  </a:lnTo>
                  <a:lnTo>
                    <a:pt x="425" y="1180"/>
                  </a:lnTo>
                  <a:lnTo>
                    <a:pt x="430" y="1201"/>
                  </a:lnTo>
                  <a:lnTo>
                    <a:pt x="433" y="1222"/>
                  </a:lnTo>
                  <a:lnTo>
                    <a:pt x="447" y="1271"/>
                  </a:lnTo>
                  <a:lnTo>
                    <a:pt x="463" y="1321"/>
                  </a:lnTo>
                  <a:lnTo>
                    <a:pt x="484" y="1367"/>
                  </a:lnTo>
                  <a:lnTo>
                    <a:pt x="510" y="1412"/>
                  </a:lnTo>
                  <a:lnTo>
                    <a:pt x="539" y="1454"/>
                  </a:lnTo>
                  <a:lnTo>
                    <a:pt x="570" y="1494"/>
                  </a:lnTo>
                  <a:lnTo>
                    <a:pt x="603" y="1531"/>
                  </a:lnTo>
                  <a:lnTo>
                    <a:pt x="640" y="1566"/>
                  </a:lnTo>
                  <a:lnTo>
                    <a:pt x="681" y="1599"/>
                  </a:lnTo>
                  <a:lnTo>
                    <a:pt x="721" y="1627"/>
                  </a:lnTo>
                  <a:lnTo>
                    <a:pt x="766" y="1655"/>
                  </a:lnTo>
                  <a:lnTo>
                    <a:pt x="813" y="1676"/>
                  </a:lnTo>
                  <a:lnTo>
                    <a:pt x="860" y="1695"/>
                  </a:lnTo>
                  <a:lnTo>
                    <a:pt x="910" y="1712"/>
                  </a:lnTo>
                  <a:lnTo>
                    <a:pt x="962" y="1723"/>
                  </a:lnTo>
                  <a:lnTo>
                    <a:pt x="1016" y="1730"/>
                  </a:lnTo>
                  <a:lnTo>
                    <a:pt x="1032" y="1733"/>
                  </a:lnTo>
                  <a:lnTo>
                    <a:pt x="1049" y="1733"/>
                  </a:lnTo>
                  <a:lnTo>
                    <a:pt x="1068" y="1733"/>
                  </a:lnTo>
                  <a:lnTo>
                    <a:pt x="1084" y="1733"/>
                  </a:lnTo>
                  <a:lnTo>
                    <a:pt x="1084" y="2147"/>
                  </a:lnTo>
                  <a:close/>
                </a:path>
              </a:pathLst>
            </a:custGeom>
            <a:solidFill>
              <a:schemeClr val="accent2"/>
            </a:solidFill>
            <a:ln w="9525">
              <a:noFill/>
              <a:round/>
              <a:headEnd/>
              <a:tailEnd/>
            </a:ln>
          </p:spPr>
          <p:txBody>
            <a:bodyPr/>
            <a:lstStyle/>
            <a:p>
              <a:endParaRPr lang="en-CA"/>
            </a:p>
          </p:txBody>
        </p:sp>
        <p:sp>
          <p:nvSpPr>
            <p:cNvPr id="94216" name="Freeform 8"/>
            <p:cNvSpPr>
              <a:spLocks/>
            </p:cNvSpPr>
            <p:nvPr/>
          </p:nvSpPr>
          <p:spPr bwMode="auto">
            <a:xfrm>
              <a:off x="3817" y="3074"/>
              <a:ext cx="123" cy="363"/>
            </a:xfrm>
            <a:custGeom>
              <a:avLst/>
              <a:gdLst/>
              <a:ahLst/>
              <a:cxnLst>
                <a:cxn ang="0">
                  <a:pos x="17" y="103"/>
                </a:cxn>
                <a:cxn ang="0">
                  <a:pos x="12" y="78"/>
                </a:cxn>
                <a:cxn ang="0">
                  <a:pos x="9" y="52"/>
                </a:cxn>
                <a:cxn ang="0">
                  <a:pos x="5" y="26"/>
                </a:cxn>
                <a:cxn ang="0">
                  <a:pos x="0" y="0"/>
                </a:cxn>
                <a:cxn ang="0">
                  <a:pos x="7" y="0"/>
                </a:cxn>
                <a:cxn ang="0">
                  <a:pos x="14" y="3"/>
                </a:cxn>
                <a:cxn ang="0">
                  <a:pos x="21" y="3"/>
                </a:cxn>
                <a:cxn ang="0">
                  <a:pos x="28" y="5"/>
                </a:cxn>
                <a:cxn ang="0">
                  <a:pos x="38" y="7"/>
                </a:cxn>
                <a:cxn ang="0">
                  <a:pos x="47" y="10"/>
                </a:cxn>
                <a:cxn ang="0">
                  <a:pos x="54" y="14"/>
                </a:cxn>
                <a:cxn ang="0">
                  <a:pos x="64" y="19"/>
                </a:cxn>
                <a:cxn ang="0">
                  <a:pos x="78" y="26"/>
                </a:cxn>
                <a:cxn ang="0">
                  <a:pos x="92" y="38"/>
                </a:cxn>
                <a:cxn ang="0">
                  <a:pos x="102" y="50"/>
                </a:cxn>
                <a:cxn ang="0">
                  <a:pos x="109" y="64"/>
                </a:cxn>
                <a:cxn ang="0">
                  <a:pos x="113" y="87"/>
                </a:cxn>
                <a:cxn ang="0">
                  <a:pos x="118" y="117"/>
                </a:cxn>
                <a:cxn ang="0">
                  <a:pos x="123" y="157"/>
                </a:cxn>
                <a:cxn ang="0">
                  <a:pos x="123" y="199"/>
                </a:cxn>
                <a:cxn ang="0">
                  <a:pos x="116" y="244"/>
                </a:cxn>
                <a:cxn ang="0">
                  <a:pos x="102" y="288"/>
                </a:cxn>
                <a:cxn ang="0">
                  <a:pos x="76" y="328"/>
                </a:cxn>
                <a:cxn ang="0">
                  <a:pos x="38" y="363"/>
                </a:cxn>
                <a:cxn ang="0">
                  <a:pos x="54" y="305"/>
                </a:cxn>
                <a:cxn ang="0">
                  <a:pos x="61" y="234"/>
                </a:cxn>
                <a:cxn ang="0">
                  <a:pos x="50" y="164"/>
                </a:cxn>
                <a:cxn ang="0">
                  <a:pos x="17" y="103"/>
                </a:cxn>
              </a:cxnLst>
              <a:rect l="0" t="0" r="r" b="b"/>
              <a:pathLst>
                <a:path w="123" h="363">
                  <a:moveTo>
                    <a:pt x="17" y="103"/>
                  </a:moveTo>
                  <a:lnTo>
                    <a:pt x="12" y="78"/>
                  </a:lnTo>
                  <a:lnTo>
                    <a:pt x="9" y="52"/>
                  </a:lnTo>
                  <a:lnTo>
                    <a:pt x="5" y="26"/>
                  </a:lnTo>
                  <a:lnTo>
                    <a:pt x="0" y="0"/>
                  </a:lnTo>
                  <a:lnTo>
                    <a:pt x="7" y="0"/>
                  </a:lnTo>
                  <a:lnTo>
                    <a:pt x="14" y="3"/>
                  </a:lnTo>
                  <a:lnTo>
                    <a:pt x="21" y="3"/>
                  </a:lnTo>
                  <a:lnTo>
                    <a:pt x="28" y="5"/>
                  </a:lnTo>
                  <a:lnTo>
                    <a:pt x="38" y="7"/>
                  </a:lnTo>
                  <a:lnTo>
                    <a:pt x="47" y="10"/>
                  </a:lnTo>
                  <a:lnTo>
                    <a:pt x="54" y="14"/>
                  </a:lnTo>
                  <a:lnTo>
                    <a:pt x="64" y="19"/>
                  </a:lnTo>
                  <a:lnTo>
                    <a:pt x="78" y="26"/>
                  </a:lnTo>
                  <a:lnTo>
                    <a:pt x="92" y="38"/>
                  </a:lnTo>
                  <a:lnTo>
                    <a:pt x="102" y="50"/>
                  </a:lnTo>
                  <a:lnTo>
                    <a:pt x="109" y="64"/>
                  </a:lnTo>
                  <a:lnTo>
                    <a:pt x="113" y="87"/>
                  </a:lnTo>
                  <a:lnTo>
                    <a:pt x="118" y="117"/>
                  </a:lnTo>
                  <a:lnTo>
                    <a:pt x="123" y="157"/>
                  </a:lnTo>
                  <a:lnTo>
                    <a:pt x="123" y="199"/>
                  </a:lnTo>
                  <a:lnTo>
                    <a:pt x="116" y="244"/>
                  </a:lnTo>
                  <a:lnTo>
                    <a:pt x="102" y="288"/>
                  </a:lnTo>
                  <a:lnTo>
                    <a:pt x="76" y="328"/>
                  </a:lnTo>
                  <a:lnTo>
                    <a:pt x="38" y="363"/>
                  </a:lnTo>
                  <a:lnTo>
                    <a:pt x="54" y="305"/>
                  </a:lnTo>
                  <a:lnTo>
                    <a:pt x="61" y="234"/>
                  </a:lnTo>
                  <a:lnTo>
                    <a:pt x="50" y="164"/>
                  </a:lnTo>
                  <a:lnTo>
                    <a:pt x="17" y="103"/>
                  </a:lnTo>
                  <a:close/>
                </a:path>
              </a:pathLst>
            </a:custGeom>
            <a:solidFill>
              <a:srgbClr val="000000"/>
            </a:solidFill>
            <a:ln w="9525">
              <a:noFill/>
              <a:round/>
              <a:headEnd/>
              <a:tailEnd/>
            </a:ln>
          </p:spPr>
          <p:txBody>
            <a:bodyPr/>
            <a:lstStyle/>
            <a:p>
              <a:endParaRPr lang="en-CA"/>
            </a:p>
          </p:txBody>
        </p:sp>
        <p:sp>
          <p:nvSpPr>
            <p:cNvPr id="94217" name="Freeform 9"/>
            <p:cNvSpPr>
              <a:spLocks/>
            </p:cNvSpPr>
            <p:nvPr/>
          </p:nvSpPr>
          <p:spPr bwMode="auto">
            <a:xfrm>
              <a:off x="3354" y="3145"/>
              <a:ext cx="64" cy="224"/>
            </a:xfrm>
            <a:custGeom>
              <a:avLst/>
              <a:gdLst/>
              <a:ahLst/>
              <a:cxnLst>
                <a:cxn ang="0">
                  <a:pos x="64" y="173"/>
                </a:cxn>
                <a:cxn ang="0">
                  <a:pos x="64" y="185"/>
                </a:cxn>
                <a:cxn ang="0">
                  <a:pos x="61" y="199"/>
                </a:cxn>
                <a:cxn ang="0">
                  <a:pos x="61" y="213"/>
                </a:cxn>
                <a:cxn ang="0">
                  <a:pos x="59" y="224"/>
                </a:cxn>
                <a:cxn ang="0">
                  <a:pos x="38" y="220"/>
                </a:cxn>
                <a:cxn ang="0">
                  <a:pos x="21" y="213"/>
                </a:cxn>
                <a:cxn ang="0">
                  <a:pos x="9" y="201"/>
                </a:cxn>
                <a:cxn ang="0">
                  <a:pos x="5" y="189"/>
                </a:cxn>
                <a:cxn ang="0">
                  <a:pos x="2" y="163"/>
                </a:cxn>
                <a:cxn ang="0">
                  <a:pos x="0" y="114"/>
                </a:cxn>
                <a:cxn ang="0">
                  <a:pos x="7" y="56"/>
                </a:cxn>
                <a:cxn ang="0">
                  <a:pos x="28" y="0"/>
                </a:cxn>
                <a:cxn ang="0">
                  <a:pos x="28" y="39"/>
                </a:cxn>
                <a:cxn ang="0">
                  <a:pos x="35" y="89"/>
                </a:cxn>
                <a:cxn ang="0">
                  <a:pos x="45" y="138"/>
                </a:cxn>
                <a:cxn ang="0">
                  <a:pos x="64" y="173"/>
                </a:cxn>
              </a:cxnLst>
              <a:rect l="0" t="0" r="r" b="b"/>
              <a:pathLst>
                <a:path w="64" h="224">
                  <a:moveTo>
                    <a:pt x="64" y="173"/>
                  </a:moveTo>
                  <a:lnTo>
                    <a:pt x="64" y="185"/>
                  </a:lnTo>
                  <a:lnTo>
                    <a:pt x="61" y="199"/>
                  </a:lnTo>
                  <a:lnTo>
                    <a:pt x="61" y="213"/>
                  </a:lnTo>
                  <a:lnTo>
                    <a:pt x="59" y="224"/>
                  </a:lnTo>
                  <a:lnTo>
                    <a:pt x="38" y="220"/>
                  </a:lnTo>
                  <a:lnTo>
                    <a:pt x="21" y="213"/>
                  </a:lnTo>
                  <a:lnTo>
                    <a:pt x="9" y="201"/>
                  </a:lnTo>
                  <a:lnTo>
                    <a:pt x="5" y="189"/>
                  </a:lnTo>
                  <a:lnTo>
                    <a:pt x="2" y="163"/>
                  </a:lnTo>
                  <a:lnTo>
                    <a:pt x="0" y="114"/>
                  </a:lnTo>
                  <a:lnTo>
                    <a:pt x="7" y="56"/>
                  </a:lnTo>
                  <a:lnTo>
                    <a:pt x="28" y="0"/>
                  </a:lnTo>
                  <a:lnTo>
                    <a:pt x="28" y="39"/>
                  </a:lnTo>
                  <a:lnTo>
                    <a:pt x="35" y="89"/>
                  </a:lnTo>
                  <a:lnTo>
                    <a:pt x="45" y="138"/>
                  </a:lnTo>
                  <a:lnTo>
                    <a:pt x="64" y="173"/>
                  </a:lnTo>
                  <a:close/>
                </a:path>
              </a:pathLst>
            </a:custGeom>
            <a:solidFill>
              <a:srgbClr val="000000"/>
            </a:solidFill>
            <a:ln w="9525">
              <a:noFill/>
              <a:round/>
              <a:headEnd/>
              <a:tailEnd/>
            </a:ln>
          </p:spPr>
          <p:txBody>
            <a:bodyPr/>
            <a:lstStyle/>
            <a:p>
              <a:endParaRPr lang="en-CA"/>
            </a:p>
          </p:txBody>
        </p:sp>
        <p:sp>
          <p:nvSpPr>
            <p:cNvPr id="94218" name="Freeform 10"/>
            <p:cNvSpPr>
              <a:spLocks/>
            </p:cNvSpPr>
            <p:nvPr/>
          </p:nvSpPr>
          <p:spPr bwMode="auto">
            <a:xfrm>
              <a:off x="2553" y="2121"/>
              <a:ext cx="366" cy="94"/>
            </a:xfrm>
            <a:custGeom>
              <a:avLst/>
              <a:gdLst/>
              <a:ahLst/>
              <a:cxnLst>
                <a:cxn ang="0">
                  <a:pos x="229" y="80"/>
                </a:cxn>
                <a:cxn ang="0">
                  <a:pos x="246" y="80"/>
                </a:cxn>
                <a:cxn ang="0">
                  <a:pos x="262" y="82"/>
                </a:cxn>
                <a:cxn ang="0">
                  <a:pos x="279" y="85"/>
                </a:cxn>
                <a:cxn ang="0">
                  <a:pos x="298" y="85"/>
                </a:cxn>
                <a:cxn ang="0">
                  <a:pos x="314" y="87"/>
                </a:cxn>
                <a:cxn ang="0">
                  <a:pos x="331" y="89"/>
                </a:cxn>
                <a:cxn ang="0">
                  <a:pos x="350" y="92"/>
                </a:cxn>
                <a:cxn ang="0">
                  <a:pos x="366" y="94"/>
                </a:cxn>
                <a:cxn ang="0">
                  <a:pos x="364" y="92"/>
                </a:cxn>
                <a:cxn ang="0">
                  <a:pos x="364" y="89"/>
                </a:cxn>
                <a:cxn ang="0">
                  <a:pos x="364" y="87"/>
                </a:cxn>
                <a:cxn ang="0">
                  <a:pos x="364" y="85"/>
                </a:cxn>
                <a:cxn ang="0">
                  <a:pos x="364" y="75"/>
                </a:cxn>
                <a:cxn ang="0">
                  <a:pos x="362" y="64"/>
                </a:cxn>
                <a:cxn ang="0">
                  <a:pos x="359" y="54"/>
                </a:cxn>
                <a:cxn ang="0">
                  <a:pos x="357" y="45"/>
                </a:cxn>
                <a:cxn ang="0">
                  <a:pos x="357" y="43"/>
                </a:cxn>
                <a:cxn ang="0">
                  <a:pos x="355" y="38"/>
                </a:cxn>
                <a:cxn ang="0">
                  <a:pos x="352" y="35"/>
                </a:cxn>
                <a:cxn ang="0">
                  <a:pos x="350" y="33"/>
                </a:cxn>
                <a:cxn ang="0">
                  <a:pos x="338" y="28"/>
                </a:cxn>
                <a:cxn ang="0">
                  <a:pos x="314" y="21"/>
                </a:cxn>
                <a:cxn ang="0">
                  <a:pos x="279" y="12"/>
                </a:cxn>
                <a:cxn ang="0">
                  <a:pos x="234" y="5"/>
                </a:cxn>
                <a:cxn ang="0">
                  <a:pos x="187" y="0"/>
                </a:cxn>
                <a:cxn ang="0">
                  <a:pos x="137" y="0"/>
                </a:cxn>
                <a:cxn ang="0">
                  <a:pos x="90" y="10"/>
                </a:cxn>
                <a:cxn ang="0">
                  <a:pos x="45" y="26"/>
                </a:cxn>
                <a:cxn ang="0">
                  <a:pos x="33" y="35"/>
                </a:cxn>
                <a:cxn ang="0">
                  <a:pos x="22" y="45"/>
                </a:cxn>
                <a:cxn ang="0">
                  <a:pos x="10" y="57"/>
                </a:cxn>
                <a:cxn ang="0">
                  <a:pos x="0" y="68"/>
                </a:cxn>
                <a:cxn ang="0">
                  <a:pos x="29" y="64"/>
                </a:cxn>
                <a:cxn ang="0">
                  <a:pos x="59" y="59"/>
                </a:cxn>
                <a:cxn ang="0">
                  <a:pos x="90" y="57"/>
                </a:cxn>
                <a:cxn ang="0">
                  <a:pos x="118" y="57"/>
                </a:cxn>
                <a:cxn ang="0">
                  <a:pos x="149" y="57"/>
                </a:cxn>
                <a:cxn ang="0">
                  <a:pos x="177" y="61"/>
                </a:cxn>
                <a:cxn ang="0">
                  <a:pos x="203" y="68"/>
                </a:cxn>
                <a:cxn ang="0">
                  <a:pos x="229" y="80"/>
                </a:cxn>
              </a:cxnLst>
              <a:rect l="0" t="0" r="r" b="b"/>
              <a:pathLst>
                <a:path w="366" h="94">
                  <a:moveTo>
                    <a:pt x="229" y="80"/>
                  </a:moveTo>
                  <a:lnTo>
                    <a:pt x="246" y="80"/>
                  </a:lnTo>
                  <a:lnTo>
                    <a:pt x="262" y="82"/>
                  </a:lnTo>
                  <a:lnTo>
                    <a:pt x="279" y="85"/>
                  </a:lnTo>
                  <a:lnTo>
                    <a:pt x="298" y="85"/>
                  </a:lnTo>
                  <a:lnTo>
                    <a:pt x="314" y="87"/>
                  </a:lnTo>
                  <a:lnTo>
                    <a:pt x="331" y="89"/>
                  </a:lnTo>
                  <a:lnTo>
                    <a:pt x="350" y="92"/>
                  </a:lnTo>
                  <a:lnTo>
                    <a:pt x="366" y="94"/>
                  </a:lnTo>
                  <a:lnTo>
                    <a:pt x="364" y="92"/>
                  </a:lnTo>
                  <a:lnTo>
                    <a:pt x="364" y="89"/>
                  </a:lnTo>
                  <a:lnTo>
                    <a:pt x="364" y="87"/>
                  </a:lnTo>
                  <a:lnTo>
                    <a:pt x="364" y="85"/>
                  </a:lnTo>
                  <a:lnTo>
                    <a:pt x="364" y="75"/>
                  </a:lnTo>
                  <a:lnTo>
                    <a:pt x="362" y="64"/>
                  </a:lnTo>
                  <a:lnTo>
                    <a:pt x="359" y="54"/>
                  </a:lnTo>
                  <a:lnTo>
                    <a:pt x="357" y="45"/>
                  </a:lnTo>
                  <a:lnTo>
                    <a:pt x="357" y="43"/>
                  </a:lnTo>
                  <a:lnTo>
                    <a:pt x="355" y="38"/>
                  </a:lnTo>
                  <a:lnTo>
                    <a:pt x="352" y="35"/>
                  </a:lnTo>
                  <a:lnTo>
                    <a:pt x="350" y="33"/>
                  </a:lnTo>
                  <a:lnTo>
                    <a:pt x="338" y="28"/>
                  </a:lnTo>
                  <a:lnTo>
                    <a:pt x="314" y="21"/>
                  </a:lnTo>
                  <a:lnTo>
                    <a:pt x="279" y="12"/>
                  </a:lnTo>
                  <a:lnTo>
                    <a:pt x="234" y="5"/>
                  </a:lnTo>
                  <a:lnTo>
                    <a:pt x="187" y="0"/>
                  </a:lnTo>
                  <a:lnTo>
                    <a:pt x="137" y="0"/>
                  </a:lnTo>
                  <a:lnTo>
                    <a:pt x="90" y="10"/>
                  </a:lnTo>
                  <a:lnTo>
                    <a:pt x="45" y="26"/>
                  </a:lnTo>
                  <a:lnTo>
                    <a:pt x="33" y="35"/>
                  </a:lnTo>
                  <a:lnTo>
                    <a:pt x="22" y="45"/>
                  </a:lnTo>
                  <a:lnTo>
                    <a:pt x="10" y="57"/>
                  </a:lnTo>
                  <a:lnTo>
                    <a:pt x="0" y="68"/>
                  </a:lnTo>
                  <a:lnTo>
                    <a:pt x="29" y="64"/>
                  </a:lnTo>
                  <a:lnTo>
                    <a:pt x="59" y="59"/>
                  </a:lnTo>
                  <a:lnTo>
                    <a:pt x="90" y="57"/>
                  </a:lnTo>
                  <a:lnTo>
                    <a:pt x="118" y="57"/>
                  </a:lnTo>
                  <a:lnTo>
                    <a:pt x="149" y="57"/>
                  </a:lnTo>
                  <a:lnTo>
                    <a:pt x="177" y="61"/>
                  </a:lnTo>
                  <a:lnTo>
                    <a:pt x="203" y="68"/>
                  </a:lnTo>
                  <a:lnTo>
                    <a:pt x="229" y="80"/>
                  </a:lnTo>
                  <a:close/>
                </a:path>
              </a:pathLst>
            </a:custGeom>
            <a:solidFill>
              <a:srgbClr val="000000"/>
            </a:solidFill>
            <a:ln w="9525">
              <a:noFill/>
              <a:round/>
              <a:headEnd/>
              <a:tailEnd/>
            </a:ln>
          </p:spPr>
          <p:txBody>
            <a:bodyPr/>
            <a:lstStyle/>
            <a:p>
              <a:endParaRPr lang="en-CA"/>
            </a:p>
          </p:txBody>
        </p:sp>
        <p:sp>
          <p:nvSpPr>
            <p:cNvPr id="94219" name="Freeform 11"/>
            <p:cNvSpPr>
              <a:spLocks/>
            </p:cNvSpPr>
            <p:nvPr/>
          </p:nvSpPr>
          <p:spPr bwMode="auto">
            <a:xfrm>
              <a:off x="1578" y="3152"/>
              <a:ext cx="101" cy="339"/>
            </a:xfrm>
            <a:custGeom>
              <a:avLst/>
              <a:gdLst/>
              <a:ahLst/>
              <a:cxnLst>
                <a:cxn ang="0">
                  <a:pos x="94" y="105"/>
                </a:cxn>
                <a:cxn ang="0">
                  <a:pos x="94" y="79"/>
                </a:cxn>
                <a:cxn ang="0">
                  <a:pos x="97" y="51"/>
                </a:cxn>
                <a:cxn ang="0">
                  <a:pos x="99" y="25"/>
                </a:cxn>
                <a:cxn ang="0">
                  <a:pos x="101" y="0"/>
                </a:cxn>
                <a:cxn ang="0">
                  <a:pos x="90" y="0"/>
                </a:cxn>
                <a:cxn ang="0">
                  <a:pos x="78" y="0"/>
                </a:cxn>
                <a:cxn ang="0">
                  <a:pos x="66" y="2"/>
                </a:cxn>
                <a:cxn ang="0">
                  <a:pos x="54" y="2"/>
                </a:cxn>
                <a:cxn ang="0">
                  <a:pos x="42" y="4"/>
                </a:cxn>
                <a:cxn ang="0">
                  <a:pos x="33" y="7"/>
                </a:cxn>
                <a:cxn ang="0">
                  <a:pos x="26" y="11"/>
                </a:cxn>
                <a:cxn ang="0">
                  <a:pos x="21" y="16"/>
                </a:cxn>
                <a:cxn ang="0">
                  <a:pos x="16" y="30"/>
                </a:cxn>
                <a:cxn ang="0">
                  <a:pos x="9" y="56"/>
                </a:cxn>
                <a:cxn ang="0">
                  <a:pos x="4" y="93"/>
                </a:cxn>
                <a:cxn ang="0">
                  <a:pos x="0" y="138"/>
                </a:cxn>
                <a:cxn ang="0">
                  <a:pos x="0" y="189"/>
                </a:cxn>
                <a:cxn ang="0">
                  <a:pos x="4" y="241"/>
                </a:cxn>
                <a:cxn ang="0">
                  <a:pos x="16" y="292"/>
                </a:cxn>
                <a:cxn ang="0">
                  <a:pos x="40" y="339"/>
                </a:cxn>
                <a:cxn ang="0">
                  <a:pos x="40" y="283"/>
                </a:cxn>
                <a:cxn ang="0">
                  <a:pos x="45" y="215"/>
                </a:cxn>
                <a:cxn ang="0">
                  <a:pos x="61" y="152"/>
                </a:cxn>
                <a:cxn ang="0">
                  <a:pos x="94" y="105"/>
                </a:cxn>
              </a:cxnLst>
              <a:rect l="0" t="0" r="r" b="b"/>
              <a:pathLst>
                <a:path w="101" h="339">
                  <a:moveTo>
                    <a:pt x="94" y="105"/>
                  </a:moveTo>
                  <a:lnTo>
                    <a:pt x="94" y="79"/>
                  </a:lnTo>
                  <a:lnTo>
                    <a:pt x="97" y="51"/>
                  </a:lnTo>
                  <a:lnTo>
                    <a:pt x="99" y="25"/>
                  </a:lnTo>
                  <a:lnTo>
                    <a:pt x="101" y="0"/>
                  </a:lnTo>
                  <a:lnTo>
                    <a:pt x="90" y="0"/>
                  </a:lnTo>
                  <a:lnTo>
                    <a:pt x="78" y="0"/>
                  </a:lnTo>
                  <a:lnTo>
                    <a:pt x="66" y="2"/>
                  </a:lnTo>
                  <a:lnTo>
                    <a:pt x="54" y="2"/>
                  </a:lnTo>
                  <a:lnTo>
                    <a:pt x="42" y="4"/>
                  </a:lnTo>
                  <a:lnTo>
                    <a:pt x="33" y="7"/>
                  </a:lnTo>
                  <a:lnTo>
                    <a:pt x="26" y="11"/>
                  </a:lnTo>
                  <a:lnTo>
                    <a:pt x="21" y="16"/>
                  </a:lnTo>
                  <a:lnTo>
                    <a:pt x="16" y="30"/>
                  </a:lnTo>
                  <a:lnTo>
                    <a:pt x="9" y="56"/>
                  </a:lnTo>
                  <a:lnTo>
                    <a:pt x="4" y="93"/>
                  </a:lnTo>
                  <a:lnTo>
                    <a:pt x="0" y="138"/>
                  </a:lnTo>
                  <a:lnTo>
                    <a:pt x="0" y="189"/>
                  </a:lnTo>
                  <a:lnTo>
                    <a:pt x="4" y="241"/>
                  </a:lnTo>
                  <a:lnTo>
                    <a:pt x="16" y="292"/>
                  </a:lnTo>
                  <a:lnTo>
                    <a:pt x="40" y="339"/>
                  </a:lnTo>
                  <a:lnTo>
                    <a:pt x="40" y="283"/>
                  </a:lnTo>
                  <a:lnTo>
                    <a:pt x="45" y="215"/>
                  </a:lnTo>
                  <a:lnTo>
                    <a:pt x="61" y="152"/>
                  </a:lnTo>
                  <a:lnTo>
                    <a:pt x="94" y="105"/>
                  </a:lnTo>
                  <a:close/>
                </a:path>
              </a:pathLst>
            </a:custGeom>
            <a:solidFill>
              <a:srgbClr val="000000"/>
            </a:solidFill>
            <a:ln w="9525">
              <a:noFill/>
              <a:round/>
              <a:headEnd/>
              <a:tailEnd/>
            </a:ln>
          </p:spPr>
          <p:txBody>
            <a:bodyPr/>
            <a:lstStyle/>
            <a:p>
              <a:endParaRPr lang="en-CA"/>
            </a:p>
          </p:txBody>
        </p:sp>
        <p:sp>
          <p:nvSpPr>
            <p:cNvPr id="94220" name="Freeform 12"/>
            <p:cNvSpPr>
              <a:spLocks/>
            </p:cNvSpPr>
            <p:nvPr/>
          </p:nvSpPr>
          <p:spPr bwMode="auto">
            <a:xfrm>
              <a:off x="2624" y="2618"/>
              <a:ext cx="217" cy="77"/>
            </a:xfrm>
            <a:custGeom>
              <a:avLst/>
              <a:gdLst/>
              <a:ahLst/>
              <a:cxnLst>
                <a:cxn ang="0">
                  <a:pos x="85" y="0"/>
                </a:cxn>
                <a:cxn ang="0">
                  <a:pos x="76" y="0"/>
                </a:cxn>
                <a:cxn ang="0">
                  <a:pos x="64" y="0"/>
                </a:cxn>
                <a:cxn ang="0">
                  <a:pos x="54" y="2"/>
                </a:cxn>
                <a:cxn ang="0">
                  <a:pos x="43" y="2"/>
                </a:cxn>
                <a:cxn ang="0">
                  <a:pos x="33" y="4"/>
                </a:cxn>
                <a:cxn ang="0">
                  <a:pos x="21" y="7"/>
                </a:cxn>
                <a:cxn ang="0">
                  <a:pos x="12" y="7"/>
                </a:cxn>
                <a:cxn ang="0">
                  <a:pos x="0" y="9"/>
                </a:cxn>
                <a:cxn ang="0">
                  <a:pos x="3" y="21"/>
                </a:cxn>
                <a:cxn ang="0">
                  <a:pos x="5" y="37"/>
                </a:cxn>
                <a:cxn ang="0">
                  <a:pos x="10" y="49"/>
                </a:cxn>
                <a:cxn ang="0">
                  <a:pos x="21" y="58"/>
                </a:cxn>
                <a:cxn ang="0">
                  <a:pos x="33" y="63"/>
                </a:cxn>
                <a:cxn ang="0">
                  <a:pos x="52" y="68"/>
                </a:cxn>
                <a:cxn ang="0">
                  <a:pos x="73" y="72"/>
                </a:cxn>
                <a:cxn ang="0">
                  <a:pos x="102" y="75"/>
                </a:cxn>
                <a:cxn ang="0">
                  <a:pos x="130" y="77"/>
                </a:cxn>
                <a:cxn ang="0">
                  <a:pos x="161" y="72"/>
                </a:cxn>
                <a:cxn ang="0">
                  <a:pos x="189" y="65"/>
                </a:cxn>
                <a:cxn ang="0">
                  <a:pos x="217" y="51"/>
                </a:cxn>
                <a:cxn ang="0">
                  <a:pos x="199" y="44"/>
                </a:cxn>
                <a:cxn ang="0">
                  <a:pos x="180" y="40"/>
                </a:cxn>
                <a:cxn ang="0">
                  <a:pos x="161" y="33"/>
                </a:cxn>
                <a:cxn ang="0">
                  <a:pos x="144" y="26"/>
                </a:cxn>
                <a:cxn ang="0">
                  <a:pos x="125" y="21"/>
                </a:cxn>
                <a:cxn ang="0">
                  <a:pos x="111" y="14"/>
                </a:cxn>
                <a:cxn ang="0">
                  <a:pos x="97" y="7"/>
                </a:cxn>
                <a:cxn ang="0">
                  <a:pos x="85" y="0"/>
                </a:cxn>
              </a:cxnLst>
              <a:rect l="0" t="0" r="r" b="b"/>
              <a:pathLst>
                <a:path w="217" h="77">
                  <a:moveTo>
                    <a:pt x="85" y="0"/>
                  </a:moveTo>
                  <a:lnTo>
                    <a:pt x="76" y="0"/>
                  </a:lnTo>
                  <a:lnTo>
                    <a:pt x="64" y="0"/>
                  </a:lnTo>
                  <a:lnTo>
                    <a:pt x="54" y="2"/>
                  </a:lnTo>
                  <a:lnTo>
                    <a:pt x="43" y="2"/>
                  </a:lnTo>
                  <a:lnTo>
                    <a:pt x="33" y="4"/>
                  </a:lnTo>
                  <a:lnTo>
                    <a:pt x="21" y="7"/>
                  </a:lnTo>
                  <a:lnTo>
                    <a:pt x="12" y="7"/>
                  </a:lnTo>
                  <a:lnTo>
                    <a:pt x="0" y="9"/>
                  </a:lnTo>
                  <a:lnTo>
                    <a:pt x="3" y="21"/>
                  </a:lnTo>
                  <a:lnTo>
                    <a:pt x="5" y="37"/>
                  </a:lnTo>
                  <a:lnTo>
                    <a:pt x="10" y="49"/>
                  </a:lnTo>
                  <a:lnTo>
                    <a:pt x="21" y="58"/>
                  </a:lnTo>
                  <a:lnTo>
                    <a:pt x="33" y="63"/>
                  </a:lnTo>
                  <a:lnTo>
                    <a:pt x="52" y="68"/>
                  </a:lnTo>
                  <a:lnTo>
                    <a:pt x="73" y="72"/>
                  </a:lnTo>
                  <a:lnTo>
                    <a:pt x="102" y="75"/>
                  </a:lnTo>
                  <a:lnTo>
                    <a:pt x="130" y="77"/>
                  </a:lnTo>
                  <a:lnTo>
                    <a:pt x="161" y="72"/>
                  </a:lnTo>
                  <a:lnTo>
                    <a:pt x="189" y="65"/>
                  </a:lnTo>
                  <a:lnTo>
                    <a:pt x="217" y="51"/>
                  </a:lnTo>
                  <a:lnTo>
                    <a:pt x="199" y="44"/>
                  </a:lnTo>
                  <a:lnTo>
                    <a:pt x="180" y="40"/>
                  </a:lnTo>
                  <a:lnTo>
                    <a:pt x="161" y="33"/>
                  </a:lnTo>
                  <a:lnTo>
                    <a:pt x="144" y="26"/>
                  </a:lnTo>
                  <a:lnTo>
                    <a:pt x="125" y="21"/>
                  </a:lnTo>
                  <a:lnTo>
                    <a:pt x="111" y="14"/>
                  </a:lnTo>
                  <a:lnTo>
                    <a:pt x="97" y="7"/>
                  </a:lnTo>
                  <a:lnTo>
                    <a:pt x="85" y="0"/>
                  </a:lnTo>
                  <a:close/>
                </a:path>
              </a:pathLst>
            </a:custGeom>
            <a:solidFill>
              <a:srgbClr val="000000"/>
            </a:solidFill>
            <a:ln w="9525">
              <a:noFill/>
              <a:round/>
              <a:headEnd/>
              <a:tailEnd/>
            </a:ln>
          </p:spPr>
          <p:txBody>
            <a:bodyPr/>
            <a:lstStyle/>
            <a:p>
              <a:endParaRPr lang="en-CA"/>
            </a:p>
          </p:txBody>
        </p:sp>
        <p:sp>
          <p:nvSpPr>
            <p:cNvPr id="94221" name="Freeform 13"/>
            <p:cNvSpPr>
              <a:spLocks/>
            </p:cNvSpPr>
            <p:nvPr/>
          </p:nvSpPr>
          <p:spPr bwMode="auto">
            <a:xfrm>
              <a:off x="2693" y="3868"/>
              <a:ext cx="208" cy="63"/>
            </a:xfrm>
            <a:custGeom>
              <a:avLst/>
              <a:gdLst/>
              <a:ahLst/>
              <a:cxnLst>
                <a:cxn ang="0">
                  <a:pos x="134" y="63"/>
                </a:cxn>
                <a:cxn ang="0">
                  <a:pos x="144" y="61"/>
                </a:cxn>
                <a:cxn ang="0">
                  <a:pos x="153" y="61"/>
                </a:cxn>
                <a:cxn ang="0">
                  <a:pos x="163" y="59"/>
                </a:cxn>
                <a:cxn ang="0">
                  <a:pos x="172" y="56"/>
                </a:cxn>
                <a:cxn ang="0">
                  <a:pos x="182" y="56"/>
                </a:cxn>
                <a:cxn ang="0">
                  <a:pos x="189" y="54"/>
                </a:cxn>
                <a:cxn ang="0">
                  <a:pos x="198" y="52"/>
                </a:cxn>
                <a:cxn ang="0">
                  <a:pos x="208" y="49"/>
                </a:cxn>
                <a:cxn ang="0">
                  <a:pos x="205" y="35"/>
                </a:cxn>
                <a:cxn ang="0">
                  <a:pos x="198" y="21"/>
                </a:cxn>
                <a:cxn ang="0">
                  <a:pos x="191" y="9"/>
                </a:cxn>
                <a:cxn ang="0">
                  <a:pos x="179" y="5"/>
                </a:cxn>
                <a:cxn ang="0">
                  <a:pos x="167" y="2"/>
                </a:cxn>
                <a:cxn ang="0">
                  <a:pos x="148" y="2"/>
                </a:cxn>
                <a:cxn ang="0">
                  <a:pos x="122" y="0"/>
                </a:cxn>
                <a:cxn ang="0">
                  <a:pos x="94" y="0"/>
                </a:cxn>
                <a:cxn ang="0">
                  <a:pos x="63" y="0"/>
                </a:cxn>
                <a:cxn ang="0">
                  <a:pos x="37" y="2"/>
                </a:cxn>
                <a:cxn ang="0">
                  <a:pos x="14" y="9"/>
                </a:cxn>
                <a:cxn ang="0">
                  <a:pos x="0" y="19"/>
                </a:cxn>
                <a:cxn ang="0">
                  <a:pos x="21" y="21"/>
                </a:cxn>
                <a:cxn ang="0">
                  <a:pos x="42" y="24"/>
                </a:cxn>
                <a:cxn ang="0">
                  <a:pos x="61" y="28"/>
                </a:cxn>
                <a:cxn ang="0">
                  <a:pos x="78" y="33"/>
                </a:cxn>
                <a:cxn ang="0">
                  <a:pos x="94" y="40"/>
                </a:cxn>
                <a:cxn ang="0">
                  <a:pos x="108" y="47"/>
                </a:cxn>
                <a:cxn ang="0">
                  <a:pos x="122" y="54"/>
                </a:cxn>
                <a:cxn ang="0">
                  <a:pos x="134" y="63"/>
                </a:cxn>
              </a:cxnLst>
              <a:rect l="0" t="0" r="r" b="b"/>
              <a:pathLst>
                <a:path w="208" h="63">
                  <a:moveTo>
                    <a:pt x="134" y="63"/>
                  </a:moveTo>
                  <a:lnTo>
                    <a:pt x="144" y="61"/>
                  </a:lnTo>
                  <a:lnTo>
                    <a:pt x="153" y="61"/>
                  </a:lnTo>
                  <a:lnTo>
                    <a:pt x="163" y="59"/>
                  </a:lnTo>
                  <a:lnTo>
                    <a:pt x="172" y="56"/>
                  </a:lnTo>
                  <a:lnTo>
                    <a:pt x="182" y="56"/>
                  </a:lnTo>
                  <a:lnTo>
                    <a:pt x="189" y="54"/>
                  </a:lnTo>
                  <a:lnTo>
                    <a:pt x="198" y="52"/>
                  </a:lnTo>
                  <a:lnTo>
                    <a:pt x="208" y="49"/>
                  </a:lnTo>
                  <a:lnTo>
                    <a:pt x="205" y="35"/>
                  </a:lnTo>
                  <a:lnTo>
                    <a:pt x="198" y="21"/>
                  </a:lnTo>
                  <a:lnTo>
                    <a:pt x="191" y="9"/>
                  </a:lnTo>
                  <a:lnTo>
                    <a:pt x="179" y="5"/>
                  </a:lnTo>
                  <a:lnTo>
                    <a:pt x="167" y="2"/>
                  </a:lnTo>
                  <a:lnTo>
                    <a:pt x="148" y="2"/>
                  </a:lnTo>
                  <a:lnTo>
                    <a:pt x="122" y="0"/>
                  </a:lnTo>
                  <a:lnTo>
                    <a:pt x="94" y="0"/>
                  </a:lnTo>
                  <a:lnTo>
                    <a:pt x="63" y="0"/>
                  </a:lnTo>
                  <a:lnTo>
                    <a:pt x="37" y="2"/>
                  </a:lnTo>
                  <a:lnTo>
                    <a:pt x="14" y="9"/>
                  </a:lnTo>
                  <a:lnTo>
                    <a:pt x="0" y="19"/>
                  </a:lnTo>
                  <a:lnTo>
                    <a:pt x="21" y="21"/>
                  </a:lnTo>
                  <a:lnTo>
                    <a:pt x="42" y="24"/>
                  </a:lnTo>
                  <a:lnTo>
                    <a:pt x="61" y="28"/>
                  </a:lnTo>
                  <a:lnTo>
                    <a:pt x="78" y="33"/>
                  </a:lnTo>
                  <a:lnTo>
                    <a:pt x="94" y="40"/>
                  </a:lnTo>
                  <a:lnTo>
                    <a:pt x="108" y="47"/>
                  </a:lnTo>
                  <a:lnTo>
                    <a:pt x="122" y="54"/>
                  </a:lnTo>
                  <a:lnTo>
                    <a:pt x="134" y="63"/>
                  </a:lnTo>
                  <a:close/>
                </a:path>
              </a:pathLst>
            </a:custGeom>
            <a:solidFill>
              <a:srgbClr val="000000"/>
            </a:solidFill>
            <a:ln w="9525">
              <a:noFill/>
              <a:round/>
              <a:headEnd/>
              <a:tailEnd/>
            </a:ln>
          </p:spPr>
          <p:txBody>
            <a:bodyPr/>
            <a:lstStyle/>
            <a:p>
              <a:endParaRPr lang="en-CA"/>
            </a:p>
          </p:txBody>
        </p:sp>
        <p:sp>
          <p:nvSpPr>
            <p:cNvPr id="94222" name="Freeform 14"/>
            <p:cNvSpPr>
              <a:spLocks/>
            </p:cNvSpPr>
            <p:nvPr/>
          </p:nvSpPr>
          <p:spPr bwMode="auto">
            <a:xfrm>
              <a:off x="2551" y="2201"/>
              <a:ext cx="324" cy="419"/>
            </a:xfrm>
            <a:custGeom>
              <a:avLst/>
              <a:gdLst/>
              <a:ahLst/>
              <a:cxnLst>
                <a:cxn ang="0">
                  <a:pos x="286" y="419"/>
                </a:cxn>
                <a:cxn ang="0">
                  <a:pos x="276" y="419"/>
                </a:cxn>
                <a:cxn ang="0">
                  <a:pos x="267" y="417"/>
                </a:cxn>
                <a:cxn ang="0">
                  <a:pos x="257" y="417"/>
                </a:cxn>
                <a:cxn ang="0">
                  <a:pos x="246" y="417"/>
                </a:cxn>
                <a:cxn ang="0">
                  <a:pos x="236" y="414"/>
                </a:cxn>
                <a:cxn ang="0">
                  <a:pos x="227" y="414"/>
                </a:cxn>
                <a:cxn ang="0">
                  <a:pos x="215" y="414"/>
                </a:cxn>
                <a:cxn ang="0">
                  <a:pos x="205" y="414"/>
                </a:cxn>
                <a:cxn ang="0">
                  <a:pos x="194" y="414"/>
                </a:cxn>
                <a:cxn ang="0">
                  <a:pos x="182" y="414"/>
                </a:cxn>
                <a:cxn ang="0">
                  <a:pos x="170" y="414"/>
                </a:cxn>
                <a:cxn ang="0">
                  <a:pos x="158" y="417"/>
                </a:cxn>
                <a:cxn ang="0">
                  <a:pos x="125" y="379"/>
                </a:cxn>
                <a:cxn ang="0">
                  <a:pos x="106" y="330"/>
                </a:cxn>
                <a:cxn ang="0">
                  <a:pos x="94" y="272"/>
                </a:cxn>
                <a:cxn ang="0">
                  <a:pos x="87" y="211"/>
                </a:cxn>
                <a:cxn ang="0">
                  <a:pos x="80" y="152"/>
                </a:cxn>
                <a:cxn ang="0">
                  <a:pos x="66" y="96"/>
                </a:cxn>
                <a:cxn ang="0">
                  <a:pos x="40" y="51"/>
                </a:cxn>
                <a:cxn ang="0">
                  <a:pos x="0" y="19"/>
                </a:cxn>
                <a:cxn ang="0">
                  <a:pos x="26" y="14"/>
                </a:cxn>
                <a:cxn ang="0">
                  <a:pos x="50" y="12"/>
                </a:cxn>
                <a:cxn ang="0">
                  <a:pos x="76" y="7"/>
                </a:cxn>
                <a:cxn ang="0">
                  <a:pos x="102" y="5"/>
                </a:cxn>
                <a:cxn ang="0">
                  <a:pos x="127" y="2"/>
                </a:cxn>
                <a:cxn ang="0">
                  <a:pos x="153" y="2"/>
                </a:cxn>
                <a:cxn ang="0">
                  <a:pos x="179" y="0"/>
                </a:cxn>
                <a:cxn ang="0">
                  <a:pos x="205" y="0"/>
                </a:cxn>
                <a:cxn ang="0">
                  <a:pos x="210" y="0"/>
                </a:cxn>
                <a:cxn ang="0">
                  <a:pos x="217" y="0"/>
                </a:cxn>
                <a:cxn ang="0">
                  <a:pos x="224" y="0"/>
                </a:cxn>
                <a:cxn ang="0">
                  <a:pos x="231" y="0"/>
                </a:cxn>
                <a:cxn ang="0">
                  <a:pos x="246" y="7"/>
                </a:cxn>
                <a:cxn ang="0">
                  <a:pos x="262" y="19"/>
                </a:cxn>
                <a:cxn ang="0">
                  <a:pos x="279" y="30"/>
                </a:cxn>
                <a:cxn ang="0">
                  <a:pos x="295" y="47"/>
                </a:cxn>
                <a:cxn ang="0">
                  <a:pos x="307" y="63"/>
                </a:cxn>
                <a:cxn ang="0">
                  <a:pos x="319" y="82"/>
                </a:cxn>
                <a:cxn ang="0">
                  <a:pos x="324" y="105"/>
                </a:cxn>
                <a:cxn ang="0">
                  <a:pos x="321" y="129"/>
                </a:cxn>
                <a:cxn ang="0">
                  <a:pos x="307" y="190"/>
                </a:cxn>
                <a:cxn ang="0">
                  <a:pos x="293" y="262"/>
                </a:cxn>
                <a:cxn ang="0">
                  <a:pos x="283" y="339"/>
                </a:cxn>
                <a:cxn ang="0">
                  <a:pos x="286" y="419"/>
                </a:cxn>
              </a:cxnLst>
              <a:rect l="0" t="0" r="r" b="b"/>
              <a:pathLst>
                <a:path w="324" h="419">
                  <a:moveTo>
                    <a:pt x="286" y="419"/>
                  </a:moveTo>
                  <a:lnTo>
                    <a:pt x="276" y="419"/>
                  </a:lnTo>
                  <a:lnTo>
                    <a:pt x="267" y="417"/>
                  </a:lnTo>
                  <a:lnTo>
                    <a:pt x="257" y="417"/>
                  </a:lnTo>
                  <a:lnTo>
                    <a:pt x="246" y="417"/>
                  </a:lnTo>
                  <a:lnTo>
                    <a:pt x="236" y="414"/>
                  </a:lnTo>
                  <a:lnTo>
                    <a:pt x="227" y="414"/>
                  </a:lnTo>
                  <a:lnTo>
                    <a:pt x="215" y="414"/>
                  </a:lnTo>
                  <a:lnTo>
                    <a:pt x="205" y="414"/>
                  </a:lnTo>
                  <a:lnTo>
                    <a:pt x="194" y="414"/>
                  </a:lnTo>
                  <a:lnTo>
                    <a:pt x="182" y="414"/>
                  </a:lnTo>
                  <a:lnTo>
                    <a:pt x="170" y="414"/>
                  </a:lnTo>
                  <a:lnTo>
                    <a:pt x="158" y="417"/>
                  </a:lnTo>
                  <a:lnTo>
                    <a:pt x="125" y="379"/>
                  </a:lnTo>
                  <a:lnTo>
                    <a:pt x="106" y="330"/>
                  </a:lnTo>
                  <a:lnTo>
                    <a:pt x="94" y="272"/>
                  </a:lnTo>
                  <a:lnTo>
                    <a:pt x="87" y="211"/>
                  </a:lnTo>
                  <a:lnTo>
                    <a:pt x="80" y="152"/>
                  </a:lnTo>
                  <a:lnTo>
                    <a:pt x="66" y="96"/>
                  </a:lnTo>
                  <a:lnTo>
                    <a:pt x="40" y="51"/>
                  </a:lnTo>
                  <a:lnTo>
                    <a:pt x="0" y="19"/>
                  </a:lnTo>
                  <a:lnTo>
                    <a:pt x="26" y="14"/>
                  </a:lnTo>
                  <a:lnTo>
                    <a:pt x="50" y="12"/>
                  </a:lnTo>
                  <a:lnTo>
                    <a:pt x="76" y="7"/>
                  </a:lnTo>
                  <a:lnTo>
                    <a:pt x="102" y="5"/>
                  </a:lnTo>
                  <a:lnTo>
                    <a:pt x="127" y="2"/>
                  </a:lnTo>
                  <a:lnTo>
                    <a:pt x="153" y="2"/>
                  </a:lnTo>
                  <a:lnTo>
                    <a:pt x="179" y="0"/>
                  </a:lnTo>
                  <a:lnTo>
                    <a:pt x="205" y="0"/>
                  </a:lnTo>
                  <a:lnTo>
                    <a:pt x="210" y="0"/>
                  </a:lnTo>
                  <a:lnTo>
                    <a:pt x="217" y="0"/>
                  </a:lnTo>
                  <a:lnTo>
                    <a:pt x="224" y="0"/>
                  </a:lnTo>
                  <a:lnTo>
                    <a:pt x="231" y="0"/>
                  </a:lnTo>
                  <a:lnTo>
                    <a:pt x="246" y="7"/>
                  </a:lnTo>
                  <a:lnTo>
                    <a:pt x="262" y="19"/>
                  </a:lnTo>
                  <a:lnTo>
                    <a:pt x="279" y="30"/>
                  </a:lnTo>
                  <a:lnTo>
                    <a:pt x="295" y="47"/>
                  </a:lnTo>
                  <a:lnTo>
                    <a:pt x="307" y="63"/>
                  </a:lnTo>
                  <a:lnTo>
                    <a:pt x="319" y="82"/>
                  </a:lnTo>
                  <a:lnTo>
                    <a:pt x="324" y="105"/>
                  </a:lnTo>
                  <a:lnTo>
                    <a:pt x="321" y="129"/>
                  </a:lnTo>
                  <a:lnTo>
                    <a:pt x="307" y="190"/>
                  </a:lnTo>
                  <a:lnTo>
                    <a:pt x="293" y="262"/>
                  </a:lnTo>
                  <a:lnTo>
                    <a:pt x="283" y="339"/>
                  </a:lnTo>
                  <a:lnTo>
                    <a:pt x="286" y="419"/>
                  </a:lnTo>
                  <a:close/>
                </a:path>
              </a:pathLst>
            </a:custGeom>
            <a:solidFill>
              <a:srgbClr val="FFFFFF"/>
            </a:solidFill>
            <a:ln w="9525">
              <a:noFill/>
              <a:round/>
              <a:headEnd/>
              <a:tailEnd/>
            </a:ln>
          </p:spPr>
          <p:txBody>
            <a:bodyPr/>
            <a:lstStyle/>
            <a:p>
              <a:endParaRPr lang="en-CA"/>
            </a:p>
          </p:txBody>
        </p:sp>
        <p:sp>
          <p:nvSpPr>
            <p:cNvPr id="94223" name="Freeform 15"/>
            <p:cNvSpPr>
              <a:spLocks/>
            </p:cNvSpPr>
            <p:nvPr/>
          </p:nvSpPr>
          <p:spPr bwMode="auto">
            <a:xfrm>
              <a:off x="2709" y="2615"/>
              <a:ext cx="135" cy="54"/>
            </a:xfrm>
            <a:custGeom>
              <a:avLst/>
              <a:gdLst/>
              <a:ahLst/>
              <a:cxnLst>
                <a:cxn ang="0">
                  <a:pos x="132" y="54"/>
                </a:cxn>
                <a:cxn ang="0">
                  <a:pos x="114" y="47"/>
                </a:cxn>
                <a:cxn ang="0">
                  <a:pos x="95" y="43"/>
                </a:cxn>
                <a:cxn ang="0">
                  <a:pos x="76" y="36"/>
                </a:cxn>
                <a:cxn ang="0">
                  <a:pos x="59" y="29"/>
                </a:cxn>
                <a:cxn ang="0">
                  <a:pos x="40" y="24"/>
                </a:cxn>
                <a:cxn ang="0">
                  <a:pos x="26" y="17"/>
                </a:cxn>
                <a:cxn ang="0">
                  <a:pos x="12" y="10"/>
                </a:cxn>
                <a:cxn ang="0">
                  <a:pos x="0" y="3"/>
                </a:cxn>
                <a:cxn ang="0">
                  <a:pos x="12" y="0"/>
                </a:cxn>
                <a:cxn ang="0">
                  <a:pos x="24" y="0"/>
                </a:cxn>
                <a:cxn ang="0">
                  <a:pos x="36" y="0"/>
                </a:cxn>
                <a:cxn ang="0">
                  <a:pos x="47" y="0"/>
                </a:cxn>
                <a:cxn ang="0">
                  <a:pos x="57" y="0"/>
                </a:cxn>
                <a:cxn ang="0">
                  <a:pos x="69" y="0"/>
                </a:cxn>
                <a:cxn ang="0">
                  <a:pos x="78" y="0"/>
                </a:cxn>
                <a:cxn ang="0">
                  <a:pos x="88" y="3"/>
                </a:cxn>
                <a:cxn ang="0">
                  <a:pos x="99" y="3"/>
                </a:cxn>
                <a:cxn ang="0">
                  <a:pos x="109" y="3"/>
                </a:cxn>
                <a:cxn ang="0">
                  <a:pos x="118" y="5"/>
                </a:cxn>
                <a:cxn ang="0">
                  <a:pos x="128" y="5"/>
                </a:cxn>
                <a:cxn ang="0">
                  <a:pos x="130" y="17"/>
                </a:cxn>
                <a:cxn ang="0">
                  <a:pos x="135" y="29"/>
                </a:cxn>
                <a:cxn ang="0">
                  <a:pos x="135" y="43"/>
                </a:cxn>
                <a:cxn ang="0">
                  <a:pos x="132" y="54"/>
                </a:cxn>
              </a:cxnLst>
              <a:rect l="0" t="0" r="r" b="b"/>
              <a:pathLst>
                <a:path w="135" h="54">
                  <a:moveTo>
                    <a:pt x="132" y="54"/>
                  </a:moveTo>
                  <a:lnTo>
                    <a:pt x="114" y="47"/>
                  </a:lnTo>
                  <a:lnTo>
                    <a:pt x="95" y="43"/>
                  </a:lnTo>
                  <a:lnTo>
                    <a:pt x="76" y="36"/>
                  </a:lnTo>
                  <a:lnTo>
                    <a:pt x="59" y="29"/>
                  </a:lnTo>
                  <a:lnTo>
                    <a:pt x="40" y="24"/>
                  </a:lnTo>
                  <a:lnTo>
                    <a:pt x="26" y="17"/>
                  </a:lnTo>
                  <a:lnTo>
                    <a:pt x="12" y="10"/>
                  </a:lnTo>
                  <a:lnTo>
                    <a:pt x="0" y="3"/>
                  </a:lnTo>
                  <a:lnTo>
                    <a:pt x="12" y="0"/>
                  </a:lnTo>
                  <a:lnTo>
                    <a:pt x="24" y="0"/>
                  </a:lnTo>
                  <a:lnTo>
                    <a:pt x="36" y="0"/>
                  </a:lnTo>
                  <a:lnTo>
                    <a:pt x="47" y="0"/>
                  </a:lnTo>
                  <a:lnTo>
                    <a:pt x="57" y="0"/>
                  </a:lnTo>
                  <a:lnTo>
                    <a:pt x="69" y="0"/>
                  </a:lnTo>
                  <a:lnTo>
                    <a:pt x="78" y="0"/>
                  </a:lnTo>
                  <a:lnTo>
                    <a:pt x="88" y="3"/>
                  </a:lnTo>
                  <a:lnTo>
                    <a:pt x="99" y="3"/>
                  </a:lnTo>
                  <a:lnTo>
                    <a:pt x="109" y="3"/>
                  </a:lnTo>
                  <a:lnTo>
                    <a:pt x="118" y="5"/>
                  </a:lnTo>
                  <a:lnTo>
                    <a:pt x="128" y="5"/>
                  </a:lnTo>
                  <a:lnTo>
                    <a:pt x="130" y="17"/>
                  </a:lnTo>
                  <a:lnTo>
                    <a:pt x="135" y="29"/>
                  </a:lnTo>
                  <a:lnTo>
                    <a:pt x="135" y="43"/>
                  </a:lnTo>
                  <a:lnTo>
                    <a:pt x="132" y="54"/>
                  </a:lnTo>
                  <a:close/>
                </a:path>
              </a:pathLst>
            </a:custGeom>
            <a:solidFill>
              <a:srgbClr val="FFFFFF"/>
            </a:solidFill>
            <a:ln w="9525">
              <a:noFill/>
              <a:round/>
              <a:headEnd/>
              <a:tailEnd/>
            </a:ln>
          </p:spPr>
          <p:txBody>
            <a:bodyPr/>
            <a:lstStyle/>
            <a:p>
              <a:endParaRPr lang="en-CA"/>
            </a:p>
          </p:txBody>
        </p:sp>
        <p:sp>
          <p:nvSpPr>
            <p:cNvPr id="94224" name="Freeform 16"/>
            <p:cNvSpPr>
              <a:spLocks/>
            </p:cNvSpPr>
            <p:nvPr/>
          </p:nvSpPr>
          <p:spPr bwMode="auto">
            <a:xfrm>
              <a:off x="1672" y="3184"/>
              <a:ext cx="423" cy="333"/>
            </a:xfrm>
            <a:custGeom>
              <a:avLst/>
              <a:gdLst/>
              <a:ahLst/>
              <a:cxnLst>
                <a:cxn ang="0">
                  <a:pos x="26" y="333"/>
                </a:cxn>
                <a:cxn ang="0">
                  <a:pos x="14" y="274"/>
                </a:cxn>
                <a:cxn ang="0">
                  <a:pos x="7" y="216"/>
                </a:cxn>
                <a:cxn ang="0">
                  <a:pos x="3" y="155"/>
                </a:cxn>
                <a:cxn ang="0">
                  <a:pos x="0" y="92"/>
                </a:cxn>
                <a:cxn ang="0">
                  <a:pos x="0" y="87"/>
                </a:cxn>
                <a:cxn ang="0">
                  <a:pos x="0" y="82"/>
                </a:cxn>
                <a:cxn ang="0">
                  <a:pos x="0" y="78"/>
                </a:cxn>
                <a:cxn ang="0">
                  <a:pos x="0" y="73"/>
                </a:cxn>
                <a:cxn ang="0">
                  <a:pos x="10" y="59"/>
                </a:cxn>
                <a:cxn ang="0">
                  <a:pos x="24" y="45"/>
                </a:cxn>
                <a:cxn ang="0">
                  <a:pos x="38" y="31"/>
                </a:cxn>
                <a:cxn ang="0">
                  <a:pos x="55" y="17"/>
                </a:cxn>
                <a:cxn ang="0">
                  <a:pos x="73" y="7"/>
                </a:cxn>
                <a:cxn ang="0">
                  <a:pos x="95" y="0"/>
                </a:cxn>
                <a:cxn ang="0">
                  <a:pos x="118" y="0"/>
                </a:cxn>
                <a:cxn ang="0">
                  <a:pos x="142" y="3"/>
                </a:cxn>
                <a:cxn ang="0">
                  <a:pos x="170" y="7"/>
                </a:cxn>
                <a:cxn ang="0">
                  <a:pos x="203" y="14"/>
                </a:cxn>
                <a:cxn ang="0">
                  <a:pos x="239" y="19"/>
                </a:cxn>
                <a:cxn ang="0">
                  <a:pos x="279" y="24"/>
                </a:cxn>
                <a:cxn ang="0">
                  <a:pos x="317" y="24"/>
                </a:cxn>
                <a:cxn ang="0">
                  <a:pos x="355" y="21"/>
                </a:cxn>
                <a:cxn ang="0">
                  <a:pos x="392" y="17"/>
                </a:cxn>
                <a:cxn ang="0">
                  <a:pos x="423" y="5"/>
                </a:cxn>
                <a:cxn ang="0">
                  <a:pos x="421" y="26"/>
                </a:cxn>
                <a:cxn ang="0">
                  <a:pos x="418" y="47"/>
                </a:cxn>
                <a:cxn ang="0">
                  <a:pos x="416" y="71"/>
                </a:cxn>
                <a:cxn ang="0">
                  <a:pos x="416" y="92"/>
                </a:cxn>
                <a:cxn ang="0">
                  <a:pos x="416" y="108"/>
                </a:cxn>
                <a:cxn ang="0">
                  <a:pos x="418" y="122"/>
                </a:cxn>
                <a:cxn ang="0">
                  <a:pos x="418" y="139"/>
                </a:cxn>
                <a:cxn ang="0">
                  <a:pos x="421" y="155"/>
                </a:cxn>
                <a:cxn ang="0">
                  <a:pos x="409" y="169"/>
                </a:cxn>
                <a:cxn ang="0">
                  <a:pos x="395" y="183"/>
                </a:cxn>
                <a:cxn ang="0">
                  <a:pos x="383" y="192"/>
                </a:cxn>
                <a:cxn ang="0">
                  <a:pos x="369" y="202"/>
                </a:cxn>
                <a:cxn ang="0">
                  <a:pos x="352" y="211"/>
                </a:cxn>
                <a:cxn ang="0">
                  <a:pos x="336" y="216"/>
                </a:cxn>
                <a:cxn ang="0">
                  <a:pos x="319" y="220"/>
                </a:cxn>
                <a:cxn ang="0">
                  <a:pos x="298" y="223"/>
                </a:cxn>
                <a:cxn ang="0">
                  <a:pos x="272" y="225"/>
                </a:cxn>
                <a:cxn ang="0">
                  <a:pos x="236" y="228"/>
                </a:cxn>
                <a:cxn ang="0">
                  <a:pos x="196" y="235"/>
                </a:cxn>
                <a:cxn ang="0">
                  <a:pos x="156" y="244"/>
                </a:cxn>
                <a:cxn ang="0">
                  <a:pos x="116" y="258"/>
                </a:cxn>
                <a:cxn ang="0">
                  <a:pos x="78" y="277"/>
                </a:cxn>
                <a:cxn ang="0">
                  <a:pos x="47" y="302"/>
                </a:cxn>
                <a:cxn ang="0">
                  <a:pos x="26" y="333"/>
                </a:cxn>
              </a:cxnLst>
              <a:rect l="0" t="0" r="r" b="b"/>
              <a:pathLst>
                <a:path w="423" h="333">
                  <a:moveTo>
                    <a:pt x="26" y="333"/>
                  </a:moveTo>
                  <a:lnTo>
                    <a:pt x="14" y="274"/>
                  </a:lnTo>
                  <a:lnTo>
                    <a:pt x="7" y="216"/>
                  </a:lnTo>
                  <a:lnTo>
                    <a:pt x="3" y="155"/>
                  </a:lnTo>
                  <a:lnTo>
                    <a:pt x="0" y="92"/>
                  </a:lnTo>
                  <a:lnTo>
                    <a:pt x="0" y="87"/>
                  </a:lnTo>
                  <a:lnTo>
                    <a:pt x="0" y="82"/>
                  </a:lnTo>
                  <a:lnTo>
                    <a:pt x="0" y="78"/>
                  </a:lnTo>
                  <a:lnTo>
                    <a:pt x="0" y="73"/>
                  </a:lnTo>
                  <a:lnTo>
                    <a:pt x="10" y="59"/>
                  </a:lnTo>
                  <a:lnTo>
                    <a:pt x="24" y="45"/>
                  </a:lnTo>
                  <a:lnTo>
                    <a:pt x="38" y="31"/>
                  </a:lnTo>
                  <a:lnTo>
                    <a:pt x="55" y="17"/>
                  </a:lnTo>
                  <a:lnTo>
                    <a:pt x="73" y="7"/>
                  </a:lnTo>
                  <a:lnTo>
                    <a:pt x="95" y="0"/>
                  </a:lnTo>
                  <a:lnTo>
                    <a:pt x="118" y="0"/>
                  </a:lnTo>
                  <a:lnTo>
                    <a:pt x="142" y="3"/>
                  </a:lnTo>
                  <a:lnTo>
                    <a:pt x="170" y="7"/>
                  </a:lnTo>
                  <a:lnTo>
                    <a:pt x="203" y="14"/>
                  </a:lnTo>
                  <a:lnTo>
                    <a:pt x="239" y="19"/>
                  </a:lnTo>
                  <a:lnTo>
                    <a:pt x="279" y="24"/>
                  </a:lnTo>
                  <a:lnTo>
                    <a:pt x="317" y="24"/>
                  </a:lnTo>
                  <a:lnTo>
                    <a:pt x="355" y="21"/>
                  </a:lnTo>
                  <a:lnTo>
                    <a:pt x="392" y="17"/>
                  </a:lnTo>
                  <a:lnTo>
                    <a:pt x="423" y="5"/>
                  </a:lnTo>
                  <a:lnTo>
                    <a:pt x="421" y="26"/>
                  </a:lnTo>
                  <a:lnTo>
                    <a:pt x="418" y="47"/>
                  </a:lnTo>
                  <a:lnTo>
                    <a:pt x="416" y="71"/>
                  </a:lnTo>
                  <a:lnTo>
                    <a:pt x="416" y="92"/>
                  </a:lnTo>
                  <a:lnTo>
                    <a:pt x="416" y="108"/>
                  </a:lnTo>
                  <a:lnTo>
                    <a:pt x="418" y="122"/>
                  </a:lnTo>
                  <a:lnTo>
                    <a:pt x="418" y="139"/>
                  </a:lnTo>
                  <a:lnTo>
                    <a:pt x="421" y="155"/>
                  </a:lnTo>
                  <a:lnTo>
                    <a:pt x="409" y="169"/>
                  </a:lnTo>
                  <a:lnTo>
                    <a:pt x="395" y="183"/>
                  </a:lnTo>
                  <a:lnTo>
                    <a:pt x="383" y="192"/>
                  </a:lnTo>
                  <a:lnTo>
                    <a:pt x="369" y="202"/>
                  </a:lnTo>
                  <a:lnTo>
                    <a:pt x="352" y="211"/>
                  </a:lnTo>
                  <a:lnTo>
                    <a:pt x="336" y="216"/>
                  </a:lnTo>
                  <a:lnTo>
                    <a:pt x="319" y="220"/>
                  </a:lnTo>
                  <a:lnTo>
                    <a:pt x="298" y="223"/>
                  </a:lnTo>
                  <a:lnTo>
                    <a:pt x="272" y="225"/>
                  </a:lnTo>
                  <a:lnTo>
                    <a:pt x="236" y="228"/>
                  </a:lnTo>
                  <a:lnTo>
                    <a:pt x="196" y="235"/>
                  </a:lnTo>
                  <a:lnTo>
                    <a:pt x="156" y="244"/>
                  </a:lnTo>
                  <a:lnTo>
                    <a:pt x="116" y="258"/>
                  </a:lnTo>
                  <a:lnTo>
                    <a:pt x="78" y="277"/>
                  </a:lnTo>
                  <a:lnTo>
                    <a:pt x="47" y="302"/>
                  </a:lnTo>
                  <a:lnTo>
                    <a:pt x="26" y="333"/>
                  </a:lnTo>
                  <a:close/>
                </a:path>
              </a:pathLst>
            </a:custGeom>
            <a:solidFill>
              <a:srgbClr val="FFFFFF"/>
            </a:solidFill>
            <a:ln w="9525">
              <a:noFill/>
              <a:round/>
              <a:headEnd/>
              <a:tailEnd/>
            </a:ln>
          </p:spPr>
          <p:txBody>
            <a:bodyPr/>
            <a:lstStyle/>
            <a:p>
              <a:endParaRPr lang="en-CA"/>
            </a:p>
          </p:txBody>
        </p:sp>
        <p:sp>
          <p:nvSpPr>
            <p:cNvPr id="94225" name="Freeform 17"/>
            <p:cNvSpPr>
              <a:spLocks/>
            </p:cNvSpPr>
            <p:nvPr/>
          </p:nvSpPr>
          <p:spPr bwMode="auto">
            <a:xfrm>
              <a:off x="2088" y="3187"/>
              <a:ext cx="47" cy="152"/>
            </a:xfrm>
            <a:custGeom>
              <a:avLst/>
              <a:gdLst/>
              <a:ahLst/>
              <a:cxnLst>
                <a:cxn ang="0">
                  <a:pos x="7" y="2"/>
                </a:cxn>
                <a:cxn ang="0">
                  <a:pos x="5" y="23"/>
                </a:cxn>
                <a:cxn ang="0">
                  <a:pos x="2" y="44"/>
                </a:cxn>
                <a:cxn ang="0">
                  <a:pos x="0" y="68"/>
                </a:cxn>
                <a:cxn ang="0">
                  <a:pos x="0" y="89"/>
                </a:cxn>
                <a:cxn ang="0">
                  <a:pos x="0" y="105"/>
                </a:cxn>
                <a:cxn ang="0">
                  <a:pos x="2" y="119"/>
                </a:cxn>
                <a:cxn ang="0">
                  <a:pos x="2" y="136"/>
                </a:cxn>
                <a:cxn ang="0">
                  <a:pos x="5" y="152"/>
                </a:cxn>
                <a:cxn ang="0">
                  <a:pos x="24" y="124"/>
                </a:cxn>
                <a:cxn ang="0">
                  <a:pos x="38" y="84"/>
                </a:cxn>
                <a:cxn ang="0">
                  <a:pos x="45" y="42"/>
                </a:cxn>
                <a:cxn ang="0">
                  <a:pos x="47" y="2"/>
                </a:cxn>
                <a:cxn ang="0">
                  <a:pos x="38" y="0"/>
                </a:cxn>
                <a:cxn ang="0">
                  <a:pos x="28" y="0"/>
                </a:cxn>
                <a:cxn ang="0">
                  <a:pos x="17" y="0"/>
                </a:cxn>
                <a:cxn ang="0">
                  <a:pos x="7" y="2"/>
                </a:cxn>
              </a:cxnLst>
              <a:rect l="0" t="0" r="r" b="b"/>
              <a:pathLst>
                <a:path w="47" h="152">
                  <a:moveTo>
                    <a:pt x="7" y="2"/>
                  </a:moveTo>
                  <a:lnTo>
                    <a:pt x="5" y="23"/>
                  </a:lnTo>
                  <a:lnTo>
                    <a:pt x="2" y="44"/>
                  </a:lnTo>
                  <a:lnTo>
                    <a:pt x="0" y="68"/>
                  </a:lnTo>
                  <a:lnTo>
                    <a:pt x="0" y="89"/>
                  </a:lnTo>
                  <a:lnTo>
                    <a:pt x="0" y="105"/>
                  </a:lnTo>
                  <a:lnTo>
                    <a:pt x="2" y="119"/>
                  </a:lnTo>
                  <a:lnTo>
                    <a:pt x="2" y="136"/>
                  </a:lnTo>
                  <a:lnTo>
                    <a:pt x="5" y="152"/>
                  </a:lnTo>
                  <a:lnTo>
                    <a:pt x="24" y="124"/>
                  </a:lnTo>
                  <a:lnTo>
                    <a:pt x="38" y="84"/>
                  </a:lnTo>
                  <a:lnTo>
                    <a:pt x="45" y="42"/>
                  </a:lnTo>
                  <a:lnTo>
                    <a:pt x="47" y="2"/>
                  </a:lnTo>
                  <a:lnTo>
                    <a:pt x="38" y="0"/>
                  </a:lnTo>
                  <a:lnTo>
                    <a:pt x="28" y="0"/>
                  </a:lnTo>
                  <a:lnTo>
                    <a:pt x="17" y="0"/>
                  </a:lnTo>
                  <a:lnTo>
                    <a:pt x="7" y="2"/>
                  </a:lnTo>
                  <a:close/>
                </a:path>
              </a:pathLst>
            </a:custGeom>
            <a:solidFill>
              <a:srgbClr val="FFFFFF"/>
            </a:solidFill>
            <a:ln w="9525">
              <a:noFill/>
              <a:round/>
              <a:headEnd/>
              <a:tailEnd/>
            </a:ln>
          </p:spPr>
          <p:txBody>
            <a:bodyPr/>
            <a:lstStyle/>
            <a:p>
              <a:endParaRPr lang="en-CA"/>
            </a:p>
          </p:txBody>
        </p:sp>
        <p:sp>
          <p:nvSpPr>
            <p:cNvPr id="94226" name="Freeform 18"/>
            <p:cNvSpPr>
              <a:spLocks/>
            </p:cNvSpPr>
            <p:nvPr/>
          </p:nvSpPr>
          <p:spPr bwMode="auto">
            <a:xfrm>
              <a:off x="1618" y="3257"/>
              <a:ext cx="80" cy="260"/>
            </a:xfrm>
            <a:custGeom>
              <a:avLst/>
              <a:gdLst/>
              <a:ahLst/>
              <a:cxnLst>
                <a:cxn ang="0">
                  <a:pos x="19" y="243"/>
                </a:cxn>
                <a:cxn ang="0">
                  <a:pos x="26" y="246"/>
                </a:cxn>
                <a:cxn ang="0">
                  <a:pos x="35" y="248"/>
                </a:cxn>
                <a:cxn ang="0">
                  <a:pos x="45" y="251"/>
                </a:cxn>
                <a:cxn ang="0">
                  <a:pos x="54" y="253"/>
                </a:cxn>
                <a:cxn ang="0">
                  <a:pos x="61" y="255"/>
                </a:cxn>
                <a:cxn ang="0">
                  <a:pos x="68" y="255"/>
                </a:cxn>
                <a:cxn ang="0">
                  <a:pos x="76" y="258"/>
                </a:cxn>
                <a:cxn ang="0">
                  <a:pos x="80" y="260"/>
                </a:cxn>
                <a:cxn ang="0">
                  <a:pos x="68" y="201"/>
                </a:cxn>
                <a:cxn ang="0">
                  <a:pos x="61" y="143"/>
                </a:cxn>
                <a:cxn ang="0">
                  <a:pos x="57" y="82"/>
                </a:cxn>
                <a:cxn ang="0">
                  <a:pos x="54" y="19"/>
                </a:cxn>
                <a:cxn ang="0">
                  <a:pos x="54" y="14"/>
                </a:cxn>
                <a:cxn ang="0">
                  <a:pos x="54" y="9"/>
                </a:cxn>
                <a:cxn ang="0">
                  <a:pos x="54" y="5"/>
                </a:cxn>
                <a:cxn ang="0">
                  <a:pos x="54" y="0"/>
                </a:cxn>
                <a:cxn ang="0">
                  <a:pos x="21" y="47"/>
                </a:cxn>
                <a:cxn ang="0">
                  <a:pos x="5" y="110"/>
                </a:cxn>
                <a:cxn ang="0">
                  <a:pos x="0" y="178"/>
                </a:cxn>
                <a:cxn ang="0">
                  <a:pos x="0" y="234"/>
                </a:cxn>
                <a:cxn ang="0">
                  <a:pos x="5" y="236"/>
                </a:cxn>
                <a:cxn ang="0">
                  <a:pos x="9" y="239"/>
                </a:cxn>
                <a:cxn ang="0">
                  <a:pos x="14" y="241"/>
                </a:cxn>
                <a:cxn ang="0">
                  <a:pos x="19" y="243"/>
                </a:cxn>
              </a:cxnLst>
              <a:rect l="0" t="0" r="r" b="b"/>
              <a:pathLst>
                <a:path w="80" h="260">
                  <a:moveTo>
                    <a:pt x="19" y="243"/>
                  </a:moveTo>
                  <a:lnTo>
                    <a:pt x="26" y="246"/>
                  </a:lnTo>
                  <a:lnTo>
                    <a:pt x="35" y="248"/>
                  </a:lnTo>
                  <a:lnTo>
                    <a:pt x="45" y="251"/>
                  </a:lnTo>
                  <a:lnTo>
                    <a:pt x="54" y="253"/>
                  </a:lnTo>
                  <a:lnTo>
                    <a:pt x="61" y="255"/>
                  </a:lnTo>
                  <a:lnTo>
                    <a:pt x="68" y="255"/>
                  </a:lnTo>
                  <a:lnTo>
                    <a:pt x="76" y="258"/>
                  </a:lnTo>
                  <a:lnTo>
                    <a:pt x="80" y="260"/>
                  </a:lnTo>
                  <a:lnTo>
                    <a:pt x="68" y="201"/>
                  </a:lnTo>
                  <a:lnTo>
                    <a:pt x="61" y="143"/>
                  </a:lnTo>
                  <a:lnTo>
                    <a:pt x="57" y="82"/>
                  </a:lnTo>
                  <a:lnTo>
                    <a:pt x="54" y="19"/>
                  </a:lnTo>
                  <a:lnTo>
                    <a:pt x="54" y="14"/>
                  </a:lnTo>
                  <a:lnTo>
                    <a:pt x="54" y="9"/>
                  </a:lnTo>
                  <a:lnTo>
                    <a:pt x="54" y="5"/>
                  </a:lnTo>
                  <a:lnTo>
                    <a:pt x="54" y="0"/>
                  </a:lnTo>
                  <a:lnTo>
                    <a:pt x="21" y="47"/>
                  </a:lnTo>
                  <a:lnTo>
                    <a:pt x="5" y="110"/>
                  </a:lnTo>
                  <a:lnTo>
                    <a:pt x="0" y="178"/>
                  </a:lnTo>
                  <a:lnTo>
                    <a:pt x="0" y="234"/>
                  </a:lnTo>
                  <a:lnTo>
                    <a:pt x="5" y="236"/>
                  </a:lnTo>
                  <a:lnTo>
                    <a:pt x="9" y="239"/>
                  </a:lnTo>
                  <a:lnTo>
                    <a:pt x="14" y="241"/>
                  </a:lnTo>
                  <a:lnTo>
                    <a:pt x="19" y="243"/>
                  </a:lnTo>
                  <a:close/>
                </a:path>
              </a:pathLst>
            </a:custGeom>
            <a:solidFill>
              <a:srgbClr val="FFFFFF"/>
            </a:solidFill>
            <a:ln w="9525">
              <a:noFill/>
              <a:round/>
              <a:headEnd/>
              <a:tailEnd/>
            </a:ln>
          </p:spPr>
          <p:txBody>
            <a:bodyPr/>
            <a:lstStyle/>
            <a:p>
              <a:endParaRPr lang="en-CA"/>
            </a:p>
          </p:txBody>
        </p:sp>
        <p:sp>
          <p:nvSpPr>
            <p:cNvPr id="94227" name="Freeform 19"/>
            <p:cNvSpPr>
              <a:spLocks/>
            </p:cNvSpPr>
            <p:nvPr/>
          </p:nvSpPr>
          <p:spPr bwMode="auto">
            <a:xfrm>
              <a:off x="2549" y="2178"/>
              <a:ext cx="233" cy="42"/>
            </a:xfrm>
            <a:custGeom>
              <a:avLst/>
              <a:gdLst/>
              <a:ahLst/>
              <a:cxnLst>
                <a:cxn ang="0">
                  <a:pos x="4" y="11"/>
                </a:cxn>
                <a:cxn ang="0">
                  <a:pos x="33" y="7"/>
                </a:cxn>
                <a:cxn ang="0">
                  <a:pos x="63" y="2"/>
                </a:cxn>
                <a:cxn ang="0">
                  <a:pos x="94" y="0"/>
                </a:cxn>
                <a:cxn ang="0">
                  <a:pos x="122" y="0"/>
                </a:cxn>
                <a:cxn ang="0">
                  <a:pos x="153" y="0"/>
                </a:cxn>
                <a:cxn ang="0">
                  <a:pos x="181" y="4"/>
                </a:cxn>
                <a:cxn ang="0">
                  <a:pos x="207" y="11"/>
                </a:cxn>
                <a:cxn ang="0">
                  <a:pos x="233" y="23"/>
                </a:cxn>
                <a:cxn ang="0">
                  <a:pos x="226" y="23"/>
                </a:cxn>
                <a:cxn ang="0">
                  <a:pos x="219" y="23"/>
                </a:cxn>
                <a:cxn ang="0">
                  <a:pos x="212" y="23"/>
                </a:cxn>
                <a:cxn ang="0">
                  <a:pos x="207" y="23"/>
                </a:cxn>
                <a:cxn ang="0">
                  <a:pos x="181" y="23"/>
                </a:cxn>
                <a:cxn ang="0">
                  <a:pos x="155" y="25"/>
                </a:cxn>
                <a:cxn ang="0">
                  <a:pos x="129" y="25"/>
                </a:cxn>
                <a:cxn ang="0">
                  <a:pos x="104" y="28"/>
                </a:cxn>
                <a:cxn ang="0">
                  <a:pos x="78" y="30"/>
                </a:cxn>
                <a:cxn ang="0">
                  <a:pos x="52" y="35"/>
                </a:cxn>
                <a:cxn ang="0">
                  <a:pos x="28" y="37"/>
                </a:cxn>
                <a:cxn ang="0">
                  <a:pos x="2" y="42"/>
                </a:cxn>
                <a:cxn ang="0">
                  <a:pos x="0" y="35"/>
                </a:cxn>
                <a:cxn ang="0">
                  <a:pos x="0" y="25"/>
                </a:cxn>
                <a:cxn ang="0">
                  <a:pos x="0" y="18"/>
                </a:cxn>
                <a:cxn ang="0">
                  <a:pos x="4" y="11"/>
                </a:cxn>
              </a:cxnLst>
              <a:rect l="0" t="0" r="r" b="b"/>
              <a:pathLst>
                <a:path w="233" h="42">
                  <a:moveTo>
                    <a:pt x="4" y="11"/>
                  </a:moveTo>
                  <a:lnTo>
                    <a:pt x="33" y="7"/>
                  </a:lnTo>
                  <a:lnTo>
                    <a:pt x="63" y="2"/>
                  </a:lnTo>
                  <a:lnTo>
                    <a:pt x="94" y="0"/>
                  </a:lnTo>
                  <a:lnTo>
                    <a:pt x="122" y="0"/>
                  </a:lnTo>
                  <a:lnTo>
                    <a:pt x="153" y="0"/>
                  </a:lnTo>
                  <a:lnTo>
                    <a:pt x="181" y="4"/>
                  </a:lnTo>
                  <a:lnTo>
                    <a:pt x="207" y="11"/>
                  </a:lnTo>
                  <a:lnTo>
                    <a:pt x="233" y="23"/>
                  </a:lnTo>
                  <a:lnTo>
                    <a:pt x="226" y="23"/>
                  </a:lnTo>
                  <a:lnTo>
                    <a:pt x="219" y="23"/>
                  </a:lnTo>
                  <a:lnTo>
                    <a:pt x="212" y="23"/>
                  </a:lnTo>
                  <a:lnTo>
                    <a:pt x="207" y="23"/>
                  </a:lnTo>
                  <a:lnTo>
                    <a:pt x="181" y="23"/>
                  </a:lnTo>
                  <a:lnTo>
                    <a:pt x="155" y="25"/>
                  </a:lnTo>
                  <a:lnTo>
                    <a:pt x="129" y="25"/>
                  </a:lnTo>
                  <a:lnTo>
                    <a:pt x="104" y="28"/>
                  </a:lnTo>
                  <a:lnTo>
                    <a:pt x="78" y="30"/>
                  </a:lnTo>
                  <a:lnTo>
                    <a:pt x="52" y="35"/>
                  </a:lnTo>
                  <a:lnTo>
                    <a:pt x="28" y="37"/>
                  </a:lnTo>
                  <a:lnTo>
                    <a:pt x="2" y="42"/>
                  </a:lnTo>
                  <a:lnTo>
                    <a:pt x="0" y="35"/>
                  </a:lnTo>
                  <a:lnTo>
                    <a:pt x="0" y="25"/>
                  </a:lnTo>
                  <a:lnTo>
                    <a:pt x="0" y="18"/>
                  </a:lnTo>
                  <a:lnTo>
                    <a:pt x="4" y="11"/>
                  </a:lnTo>
                  <a:close/>
                </a:path>
              </a:pathLst>
            </a:custGeom>
            <a:solidFill>
              <a:srgbClr val="FFFFFF"/>
            </a:solidFill>
            <a:ln w="9525">
              <a:noFill/>
              <a:round/>
              <a:headEnd/>
              <a:tailEnd/>
            </a:ln>
          </p:spPr>
          <p:txBody>
            <a:bodyPr/>
            <a:lstStyle/>
            <a:p>
              <a:endParaRPr lang="en-CA"/>
            </a:p>
          </p:txBody>
        </p:sp>
        <p:sp>
          <p:nvSpPr>
            <p:cNvPr id="94228" name="Freeform 20"/>
            <p:cNvSpPr>
              <a:spLocks/>
            </p:cNvSpPr>
            <p:nvPr/>
          </p:nvSpPr>
          <p:spPr bwMode="auto">
            <a:xfrm>
              <a:off x="3382" y="3145"/>
              <a:ext cx="38" cy="173"/>
            </a:xfrm>
            <a:custGeom>
              <a:avLst/>
              <a:gdLst/>
              <a:ahLst/>
              <a:cxnLst>
                <a:cxn ang="0">
                  <a:pos x="26" y="7"/>
                </a:cxn>
                <a:cxn ang="0">
                  <a:pos x="31" y="37"/>
                </a:cxn>
                <a:cxn ang="0">
                  <a:pos x="36" y="67"/>
                </a:cxn>
                <a:cxn ang="0">
                  <a:pos x="38" y="100"/>
                </a:cxn>
                <a:cxn ang="0">
                  <a:pos x="38" y="131"/>
                </a:cxn>
                <a:cxn ang="0">
                  <a:pos x="38" y="140"/>
                </a:cxn>
                <a:cxn ang="0">
                  <a:pos x="38" y="152"/>
                </a:cxn>
                <a:cxn ang="0">
                  <a:pos x="38" y="161"/>
                </a:cxn>
                <a:cxn ang="0">
                  <a:pos x="36" y="173"/>
                </a:cxn>
                <a:cxn ang="0">
                  <a:pos x="17" y="138"/>
                </a:cxn>
                <a:cxn ang="0">
                  <a:pos x="7" y="89"/>
                </a:cxn>
                <a:cxn ang="0">
                  <a:pos x="0" y="39"/>
                </a:cxn>
                <a:cxn ang="0">
                  <a:pos x="0" y="0"/>
                </a:cxn>
                <a:cxn ang="0">
                  <a:pos x="7" y="2"/>
                </a:cxn>
                <a:cxn ang="0">
                  <a:pos x="15" y="2"/>
                </a:cxn>
                <a:cxn ang="0">
                  <a:pos x="22" y="4"/>
                </a:cxn>
                <a:cxn ang="0">
                  <a:pos x="26" y="7"/>
                </a:cxn>
              </a:cxnLst>
              <a:rect l="0" t="0" r="r" b="b"/>
              <a:pathLst>
                <a:path w="38" h="173">
                  <a:moveTo>
                    <a:pt x="26" y="7"/>
                  </a:moveTo>
                  <a:lnTo>
                    <a:pt x="31" y="37"/>
                  </a:lnTo>
                  <a:lnTo>
                    <a:pt x="36" y="67"/>
                  </a:lnTo>
                  <a:lnTo>
                    <a:pt x="38" y="100"/>
                  </a:lnTo>
                  <a:lnTo>
                    <a:pt x="38" y="131"/>
                  </a:lnTo>
                  <a:lnTo>
                    <a:pt x="38" y="140"/>
                  </a:lnTo>
                  <a:lnTo>
                    <a:pt x="38" y="152"/>
                  </a:lnTo>
                  <a:lnTo>
                    <a:pt x="38" y="161"/>
                  </a:lnTo>
                  <a:lnTo>
                    <a:pt x="36" y="173"/>
                  </a:lnTo>
                  <a:lnTo>
                    <a:pt x="17" y="138"/>
                  </a:lnTo>
                  <a:lnTo>
                    <a:pt x="7" y="89"/>
                  </a:lnTo>
                  <a:lnTo>
                    <a:pt x="0" y="39"/>
                  </a:lnTo>
                  <a:lnTo>
                    <a:pt x="0" y="0"/>
                  </a:lnTo>
                  <a:lnTo>
                    <a:pt x="7" y="2"/>
                  </a:lnTo>
                  <a:lnTo>
                    <a:pt x="15" y="2"/>
                  </a:lnTo>
                  <a:lnTo>
                    <a:pt x="22" y="4"/>
                  </a:lnTo>
                  <a:lnTo>
                    <a:pt x="26" y="7"/>
                  </a:lnTo>
                  <a:close/>
                </a:path>
              </a:pathLst>
            </a:custGeom>
            <a:solidFill>
              <a:srgbClr val="FFFFFF"/>
            </a:solidFill>
            <a:ln w="9525">
              <a:noFill/>
              <a:round/>
              <a:headEnd/>
              <a:tailEnd/>
            </a:ln>
          </p:spPr>
          <p:txBody>
            <a:bodyPr/>
            <a:lstStyle/>
            <a:p>
              <a:endParaRPr lang="en-CA"/>
            </a:p>
          </p:txBody>
        </p:sp>
        <p:sp>
          <p:nvSpPr>
            <p:cNvPr id="94229" name="Freeform 21"/>
            <p:cNvSpPr>
              <a:spLocks/>
            </p:cNvSpPr>
            <p:nvPr/>
          </p:nvSpPr>
          <p:spPr bwMode="auto">
            <a:xfrm>
              <a:off x="3824" y="3177"/>
              <a:ext cx="54" cy="263"/>
            </a:xfrm>
            <a:custGeom>
              <a:avLst/>
              <a:gdLst/>
              <a:ahLst/>
              <a:cxnLst>
                <a:cxn ang="0">
                  <a:pos x="31" y="260"/>
                </a:cxn>
                <a:cxn ang="0">
                  <a:pos x="47" y="202"/>
                </a:cxn>
                <a:cxn ang="0">
                  <a:pos x="54" y="131"/>
                </a:cxn>
                <a:cxn ang="0">
                  <a:pos x="43" y="61"/>
                </a:cxn>
                <a:cxn ang="0">
                  <a:pos x="10" y="0"/>
                </a:cxn>
                <a:cxn ang="0">
                  <a:pos x="12" y="24"/>
                </a:cxn>
                <a:cxn ang="0">
                  <a:pos x="12" y="50"/>
                </a:cxn>
                <a:cxn ang="0">
                  <a:pos x="14" y="73"/>
                </a:cxn>
                <a:cxn ang="0">
                  <a:pos x="14" y="99"/>
                </a:cxn>
                <a:cxn ang="0">
                  <a:pos x="14" y="141"/>
                </a:cxn>
                <a:cxn ang="0">
                  <a:pos x="12" y="181"/>
                </a:cxn>
                <a:cxn ang="0">
                  <a:pos x="7" y="223"/>
                </a:cxn>
                <a:cxn ang="0">
                  <a:pos x="0" y="263"/>
                </a:cxn>
                <a:cxn ang="0">
                  <a:pos x="10" y="263"/>
                </a:cxn>
                <a:cxn ang="0">
                  <a:pos x="17" y="263"/>
                </a:cxn>
                <a:cxn ang="0">
                  <a:pos x="24" y="263"/>
                </a:cxn>
                <a:cxn ang="0">
                  <a:pos x="31" y="260"/>
                </a:cxn>
              </a:cxnLst>
              <a:rect l="0" t="0" r="r" b="b"/>
              <a:pathLst>
                <a:path w="54" h="263">
                  <a:moveTo>
                    <a:pt x="31" y="260"/>
                  </a:moveTo>
                  <a:lnTo>
                    <a:pt x="47" y="202"/>
                  </a:lnTo>
                  <a:lnTo>
                    <a:pt x="54" y="131"/>
                  </a:lnTo>
                  <a:lnTo>
                    <a:pt x="43" y="61"/>
                  </a:lnTo>
                  <a:lnTo>
                    <a:pt x="10" y="0"/>
                  </a:lnTo>
                  <a:lnTo>
                    <a:pt x="12" y="24"/>
                  </a:lnTo>
                  <a:lnTo>
                    <a:pt x="12" y="50"/>
                  </a:lnTo>
                  <a:lnTo>
                    <a:pt x="14" y="73"/>
                  </a:lnTo>
                  <a:lnTo>
                    <a:pt x="14" y="99"/>
                  </a:lnTo>
                  <a:lnTo>
                    <a:pt x="14" y="141"/>
                  </a:lnTo>
                  <a:lnTo>
                    <a:pt x="12" y="181"/>
                  </a:lnTo>
                  <a:lnTo>
                    <a:pt x="7" y="223"/>
                  </a:lnTo>
                  <a:lnTo>
                    <a:pt x="0" y="263"/>
                  </a:lnTo>
                  <a:lnTo>
                    <a:pt x="10" y="263"/>
                  </a:lnTo>
                  <a:lnTo>
                    <a:pt x="17" y="263"/>
                  </a:lnTo>
                  <a:lnTo>
                    <a:pt x="24" y="263"/>
                  </a:lnTo>
                  <a:lnTo>
                    <a:pt x="31" y="260"/>
                  </a:lnTo>
                  <a:close/>
                </a:path>
              </a:pathLst>
            </a:custGeom>
            <a:solidFill>
              <a:srgbClr val="FFFFFF"/>
            </a:solidFill>
            <a:ln w="9525">
              <a:noFill/>
              <a:round/>
              <a:headEnd/>
              <a:tailEnd/>
            </a:ln>
          </p:spPr>
          <p:txBody>
            <a:bodyPr/>
            <a:lstStyle/>
            <a:p>
              <a:endParaRPr lang="en-CA"/>
            </a:p>
          </p:txBody>
        </p:sp>
        <p:sp>
          <p:nvSpPr>
            <p:cNvPr id="94230" name="Freeform 22"/>
            <p:cNvSpPr>
              <a:spLocks/>
            </p:cNvSpPr>
            <p:nvPr/>
          </p:nvSpPr>
          <p:spPr bwMode="auto">
            <a:xfrm>
              <a:off x="2707" y="4327"/>
              <a:ext cx="279" cy="56"/>
            </a:xfrm>
            <a:custGeom>
              <a:avLst/>
              <a:gdLst/>
              <a:ahLst/>
              <a:cxnLst>
                <a:cxn ang="0">
                  <a:pos x="279" y="49"/>
                </a:cxn>
                <a:cxn ang="0">
                  <a:pos x="245" y="54"/>
                </a:cxn>
                <a:cxn ang="0">
                  <a:pos x="208" y="56"/>
                </a:cxn>
                <a:cxn ang="0">
                  <a:pos x="168" y="56"/>
                </a:cxn>
                <a:cxn ang="0">
                  <a:pos x="127" y="52"/>
                </a:cxn>
                <a:cxn ang="0">
                  <a:pos x="87" y="49"/>
                </a:cxn>
                <a:cxn ang="0">
                  <a:pos x="52" y="42"/>
                </a:cxn>
                <a:cxn ang="0">
                  <a:pos x="21" y="33"/>
                </a:cxn>
                <a:cxn ang="0">
                  <a:pos x="0" y="21"/>
                </a:cxn>
                <a:cxn ang="0">
                  <a:pos x="12" y="21"/>
                </a:cxn>
                <a:cxn ang="0">
                  <a:pos x="26" y="21"/>
                </a:cxn>
                <a:cxn ang="0">
                  <a:pos x="38" y="21"/>
                </a:cxn>
                <a:cxn ang="0">
                  <a:pos x="49" y="21"/>
                </a:cxn>
                <a:cxn ang="0">
                  <a:pos x="75" y="21"/>
                </a:cxn>
                <a:cxn ang="0">
                  <a:pos x="104" y="19"/>
                </a:cxn>
                <a:cxn ang="0">
                  <a:pos x="130" y="19"/>
                </a:cxn>
                <a:cxn ang="0">
                  <a:pos x="156" y="16"/>
                </a:cxn>
                <a:cxn ang="0">
                  <a:pos x="184" y="12"/>
                </a:cxn>
                <a:cxn ang="0">
                  <a:pos x="210" y="9"/>
                </a:cxn>
                <a:cxn ang="0">
                  <a:pos x="236" y="5"/>
                </a:cxn>
                <a:cxn ang="0">
                  <a:pos x="262" y="0"/>
                </a:cxn>
                <a:cxn ang="0">
                  <a:pos x="269" y="14"/>
                </a:cxn>
                <a:cxn ang="0">
                  <a:pos x="276" y="28"/>
                </a:cxn>
                <a:cxn ang="0">
                  <a:pos x="279" y="40"/>
                </a:cxn>
                <a:cxn ang="0">
                  <a:pos x="279" y="49"/>
                </a:cxn>
              </a:cxnLst>
              <a:rect l="0" t="0" r="r" b="b"/>
              <a:pathLst>
                <a:path w="279" h="56">
                  <a:moveTo>
                    <a:pt x="279" y="49"/>
                  </a:moveTo>
                  <a:lnTo>
                    <a:pt x="245" y="54"/>
                  </a:lnTo>
                  <a:lnTo>
                    <a:pt x="208" y="56"/>
                  </a:lnTo>
                  <a:lnTo>
                    <a:pt x="168" y="56"/>
                  </a:lnTo>
                  <a:lnTo>
                    <a:pt x="127" y="52"/>
                  </a:lnTo>
                  <a:lnTo>
                    <a:pt x="87" y="49"/>
                  </a:lnTo>
                  <a:lnTo>
                    <a:pt x="52" y="42"/>
                  </a:lnTo>
                  <a:lnTo>
                    <a:pt x="21" y="33"/>
                  </a:lnTo>
                  <a:lnTo>
                    <a:pt x="0" y="21"/>
                  </a:lnTo>
                  <a:lnTo>
                    <a:pt x="12" y="21"/>
                  </a:lnTo>
                  <a:lnTo>
                    <a:pt x="26" y="21"/>
                  </a:lnTo>
                  <a:lnTo>
                    <a:pt x="38" y="21"/>
                  </a:lnTo>
                  <a:lnTo>
                    <a:pt x="49" y="21"/>
                  </a:lnTo>
                  <a:lnTo>
                    <a:pt x="75" y="21"/>
                  </a:lnTo>
                  <a:lnTo>
                    <a:pt x="104" y="19"/>
                  </a:lnTo>
                  <a:lnTo>
                    <a:pt x="130" y="19"/>
                  </a:lnTo>
                  <a:lnTo>
                    <a:pt x="156" y="16"/>
                  </a:lnTo>
                  <a:lnTo>
                    <a:pt x="184" y="12"/>
                  </a:lnTo>
                  <a:lnTo>
                    <a:pt x="210" y="9"/>
                  </a:lnTo>
                  <a:lnTo>
                    <a:pt x="236" y="5"/>
                  </a:lnTo>
                  <a:lnTo>
                    <a:pt x="262" y="0"/>
                  </a:lnTo>
                  <a:lnTo>
                    <a:pt x="269" y="14"/>
                  </a:lnTo>
                  <a:lnTo>
                    <a:pt x="276" y="28"/>
                  </a:lnTo>
                  <a:lnTo>
                    <a:pt x="279" y="40"/>
                  </a:lnTo>
                  <a:lnTo>
                    <a:pt x="279" y="49"/>
                  </a:lnTo>
                  <a:close/>
                </a:path>
              </a:pathLst>
            </a:custGeom>
            <a:solidFill>
              <a:srgbClr val="FFFFFF"/>
            </a:solidFill>
            <a:ln w="9525">
              <a:noFill/>
              <a:round/>
              <a:headEnd/>
              <a:tailEnd/>
            </a:ln>
          </p:spPr>
          <p:txBody>
            <a:bodyPr/>
            <a:lstStyle/>
            <a:p>
              <a:endParaRPr lang="en-CA"/>
            </a:p>
          </p:txBody>
        </p:sp>
        <p:sp>
          <p:nvSpPr>
            <p:cNvPr id="94231" name="Freeform 23"/>
            <p:cNvSpPr>
              <a:spLocks/>
            </p:cNvSpPr>
            <p:nvPr/>
          </p:nvSpPr>
          <p:spPr bwMode="auto">
            <a:xfrm>
              <a:off x="2688" y="3887"/>
              <a:ext cx="139" cy="47"/>
            </a:xfrm>
            <a:custGeom>
              <a:avLst/>
              <a:gdLst/>
              <a:ahLst/>
              <a:cxnLst>
                <a:cxn ang="0">
                  <a:pos x="0" y="44"/>
                </a:cxn>
                <a:cxn ang="0">
                  <a:pos x="16" y="47"/>
                </a:cxn>
                <a:cxn ang="0">
                  <a:pos x="33" y="47"/>
                </a:cxn>
                <a:cxn ang="0">
                  <a:pos x="52" y="47"/>
                </a:cxn>
                <a:cxn ang="0">
                  <a:pos x="68" y="47"/>
                </a:cxn>
                <a:cxn ang="0">
                  <a:pos x="78" y="47"/>
                </a:cxn>
                <a:cxn ang="0">
                  <a:pos x="87" y="47"/>
                </a:cxn>
                <a:cxn ang="0">
                  <a:pos x="97" y="47"/>
                </a:cxn>
                <a:cxn ang="0">
                  <a:pos x="104" y="47"/>
                </a:cxn>
                <a:cxn ang="0">
                  <a:pos x="113" y="47"/>
                </a:cxn>
                <a:cxn ang="0">
                  <a:pos x="123" y="47"/>
                </a:cxn>
                <a:cxn ang="0">
                  <a:pos x="132" y="44"/>
                </a:cxn>
                <a:cxn ang="0">
                  <a:pos x="139" y="44"/>
                </a:cxn>
                <a:cxn ang="0">
                  <a:pos x="127" y="35"/>
                </a:cxn>
                <a:cxn ang="0">
                  <a:pos x="113" y="28"/>
                </a:cxn>
                <a:cxn ang="0">
                  <a:pos x="99" y="21"/>
                </a:cxn>
                <a:cxn ang="0">
                  <a:pos x="83" y="14"/>
                </a:cxn>
                <a:cxn ang="0">
                  <a:pos x="66" y="9"/>
                </a:cxn>
                <a:cxn ang="0">
                  <a:pos x="47" y="5"/>
                </a:cxn>
                <a:cxn ang="0">
                  <a:pos x="26" y="2"/>
                </a:cxn>
                <a:cxn ang="0">
                  <a:pos x="5" y="0"/>
                </a:cxn>
                <a:cxn ang="0">
                  <a:pos x="2" y="9"/>
                </a:cxn>
                <a:cxn ang="0">
                  <a:pos x="0" y="21"/>
                </a:cxn>
                <a:cxn ang="0">
                  <a:pos x="0" y="33"/>
                </a:cxn>
                <a:cxn ang="0">
                  <a:pos x="0" y="44"/>
                </a:cxn>
              </a:cxnLst>
              <a:rect l="0" t="0" r="r" b="b"/>
              <a:pathLst>
                <a:path w="139" h="47">
                  <a:moveTo>
                    <a:pt x="0" y="44"/>
                  </a:moveTo>
                  <a:lnTo>
                    <a:pt x="16" y="47"/>
                  </a:lnTo>
                  <a:lnTo>
                    <a:pt x="33" y="47"/>
                  </a:lnTo>
                  <a:lnTo>
                    <a:pt x="52" y="47"/>
                  </a:lnTo>
                  <a:lnTo>
                    <a:pt x="68" y="47"/>
                  </a:lnTo>
                  <a:lnTo>
                    <a:pt x="78" y="47"/>
                  </a:lnTo>
                  <a:lnTo>
                    <a:pt x="87" y="47"/>
                  </a:lnTo>
                  <a:lnTo>
                    <a:pt x="97" y="47"/>
                  </a:lnTo>
                  <a:lnTo>
                    <a:pt x="104" y="47"/>
                  </a:lnTo>
                  <a:lnTo>
                    <a:pt x="113" y="47"/>
                  </a:lnTo>
                  <a:lnTo>
                    <a:pt x="123" y="47"/>
                  </a:lnTo>
                  <a:lnTo>
                    <a:pt x="132" y="44"/>
                  </a:lnTo>
                  <a:lnTo>
                    <a:pt x="139" y="44"/>
                  </a:lnTo>
                  <a:lnTo>
                    <a:pt x="127" y="35"/>
                  </a:lnTo>
                  <a:lnTo>
                    <a:pt x="113" y="28"/>
                  </a:lnTo>
                  <a:lnTo>
                    <a:pt x="99" y="21"/>
                  </a:lnTo>
                  <a:lnTo>
                    <a:pt x="83" y="14"/>
                  </a:lnTo>
                  <a:lnTo>
                    <a:pt x="66" y="9"/>
                  </a:lnTo>
                  <a:lnTo>
                    <a:pt x="47" y="5"/>
                  </a:lnTo>
                  <a:lnTo>
                    <a:pt x="26" y="2"/>
                  </a:lnTo>
                  <a:lnTo>
                    <a:pt x="5" y="0"/>
                  </a:lnTo>
                  <a:lnTo>
                    <a:pt x="2" y="9"/>
                  </a:lnTo>
                  <a:lnTo>
                    <a:pt x="0" y="21"/>
                  </a:lnTo>
                  <a:lnTo>
                    <a:pt x="0" y="33"/>
                  </a:lnTo>
                  <a:lnTo>
                    <a:pt x="0" y="44"/>
                  </a:lnTo>
                  <a:close/>
                </a:path>
              </a:pathLst>
            </a:custGeom>
            <a:solidFill>
              <a:srgbClr val="FFFFFF"/>
            </a:solidFill>
            <a:ln w="9525">
              <a:noFill/>
              <a:round/>
              <a:headEnd/>
              <a:tailEnd/>
            </a:ln>
          </p:spPr>
          <p:txBody>
            <a:bodyPr/>
            <a:lstStyle/>
            <a:p>
              <a:endParaRPr lang="en-CA"/>
            </a:p>
          </p:txBody>
        </p:sp>
        <p:sp>
          <p:nvSpPr>
            <p:cNvPr id="94232" name="Freeform 24"/>
            <p:cNvSpPr>
              <a:spLocks/>
            </p:cNvSpPr>
            <p:nvPr/>
          </p:nvSpPr>
          <p:spPr bwMode="auto">
            <a:xfrm>
              <a:off x="2653" y="3931"/>
              <a:ext cx="316" cy="417"/>
            </a:xfrm>
            <a:custGeom>
              <a:avLst/>
              <a:gdLst/>
              <a:ahLst/>
              <a:cxnLst>
                <a:cxn ang="0">
                  <a:pos x="35" y="0"/>
                </a:cxn>
                <a:cxn ang="0">
                  <a:pos x="51" y="3"/>
                </a:cxn>
                <a:cxn ang="0">
                  <a:pos x="68" y="3"/>
                </a:cxn>
                <a:cxn ang="0">
                  <a:pos x="87" y="3"/>
                </a:cxn>
                <a:cxn ang="0">
                  <a:pos x="103" y="3"/>
                </a:cxn>
                <a:cxn ang="0">
                  <a:pos x="113" y="3"/>
                </a:cxn>
                <a:cxn ang="0">
                  <a:pos x="122" y="3"/>
                </a:cxn>
                <a:cxn ang="0">
                  <a:pos x="132" y="3"/>
                </a:cxn>
                <a:cxn ang="0">
                  <a:pos x="139" y="3"/>
                </a:cxn>
                <a:cxn ang="0">
                  <a:pos x="148" y="3"/>
                </a:cxn>
                <a:cxn ang="0">
                  <a:pos x="158" y="3"/>
                </a:cxn>
                <a:cxn ang="0">
                  <a:pos x="167" y="0"/>
                </a:cxn>
                <a:cxn ang="0">
                  <a:pos x="174" y="0"/>
                </a:cxn>
                <a:cxn ang="0">
                  <a:pos x="196" y="17"/>
                </a:cxn>
                <a:cxn ang="0">
                  <a:pos x="219" y="40"/>
                </a:cxn>
                <a:cxn ang="0">
                  <a:pos x="233" y="71"/>
                </a:cxn>
                <a:cxn ang="0">
                  <a:pos x="240" y="108"/>
                </a:cxn>
                <a:cxn ang="0">
                  <a:pos x="240" y="134"/>
                </a:cxn>
                <a:cxn ang="0">
                  <a:pos x="243" y="171"/>
                </a:cxn>
                <a:cxn ang="0">
                  <a:pos x="245" y="213"/>
                </a:cxn>
                <a:cxn ang="0">
                  <a:pos x="252" y="260"/>
                </a:cxn>
                <a:cxn ang="0">
                  <a:pos x="262" y="305"/>
                </a:cxn>
                <a:cxn ang="0">
                  <a:pos x="276" y="345"/>
                </a:cxn>
                <a:cxn ang="0">
                  <a:pos x="292" y="377"/>
                </a:cxn>
                <a:cxn ang="0">
                  <a:pos x="316" y="396"/>
                </a:cxn>
                <a:cxn ang="0">
                  <a:pos x="290" y="401"/>
                </a:cxn>
                <a:cxn ang="0">
                  <a:pos x="264" y="405"/>
                </a:cxn>
                <a:cxn ang="0">
                  <a:pos x="238" y="408"/>
                </a:cxn>
                <a:cxn ang="0">
                  <a:pos x="210" y="412"/>
                </a:cxn>
                <a:cxn ang="0">
                  <a:pos x="184" y="415"/>
                </a:cxn>
                <a:cxn ang="0">
                  <a:pos x="158" y="415"/>
                </a:cxn>
                <a:cxn ang="0">
                  <a:pos x="129" y="417"/>
                </a:cxn>
                <a:cxn ang="0">
                  <a:pos x="103" y="417"/>
                </a:cxn>
                <a:cxn ang="0">
                  <a:pos x="92" y="417"/>
                </a:cxn>
                <a:cxn ang="0">
                  <a:pos x="80" y="417"/>
                </a:cxn>
                <a:cxn ang="0">
                  <a:pos x="66" y="417"/>
                </a:cxn>
                <a:cxn ang="0">
                  <a:pos x="54" y="417"/>
                </a:cxn>
                <a:cxn ang="0">
                  <a:pos x="35" y="401"/>
                </a:cxn>
                <a:cxn ang="0">
                  <a:pos x="16" y="377"/>
                </a:cxn>
                <a:cxn ang="0">
                  <a:pos x="0" y="349"/>
                </a:cxn>
                <a:cxn ang="0">
                  <a:pos x="0" y="314"/>
                </a:cxn>
                <a:cxn ang="0">
                  <a:pos x="14" y="256"/>
                </a:cxn>
                <a:cxn ang="0">
                  <a:pos x="33" y="167"/>
                </a:cxn>
                <a:cxn ang="0">
                  <a:pos x="44" y="73"/>
                </a:cxn>
                <a:cxn ang="0">
                  <a:pos x="35" y="0"/>
                </a:cxn>
              </a:cxnLst>
              <a:rect l="0" t="0" r="r" b="b"/>
              <a:pathLst>
                <a:path w="316" h="417">
                  <a:moveTo>
                    <a:pt x="35" y="0"/>
                  </a:moveTo>
                  <a:lnTo>
                    <a:pt x="51" y="3"/>
                  </a:lnTo>
                  <a:lnTo>
                    <a:pt x="68" y="3"/>
                  </a:lnTo>
                  <a:lnTo>
                    <a:pt x="87" y="3"/>
                  </a:lnTo>
                  <a:lnTo>
                    <a:pt x="103" y="3"/>
                  </a:lnTo>
                  <a:lnTo>
                    <a:pt x="113" y="3"/>
                  </a:lnTo>
                  <a:lnTo>
                    <a:pt x="122" y="3"/>
                  </a:lnTo>
                  <a:lnTo>
                    <a:pt x="132" y="3"/>
                  </a:lnTo>
                  <a:lnTo>
                    <a:pt x="139" y="3"/>
                  </a:lnTo>
                  <a:lnTo>
                    <a:pt x="148" y="3"/>
                  </a:lnTo>
                  <a:lnTo>
                    <a:pt x="158" y="3"/>
                  </a:lnTo>
                  <a:lnTo>
                    <a:pt x="167" y="0"/>
                  </a:lnTo>
                  <a:lnTo>
                    <a:pt x="174" y="0"/>
                  </a:lnTo>
                  <a:lnTo>
                    <a:pt x="196" y="17"/>
                  </a:lnTo>
                  <a:lnTo>
                    <a:pt x="219" y="40"/>
                  </a:lnTo>
                  <a:lnTo>
                    <a:pt x="233" y="71"/>
                  </a:lnTo>
                  <a:lnTo>
                    <a:pt x="240" y="108"/>
                  </a:lnTo>
                  <a:lnTo>
                    <a:pt x="240" y="134"/>
                  </a:lnTo>
                  <a:lnTo>
                    <a:pt x="243" y="171"/>
                  </a:lnTo>
                  <a:lnTo>
                    <a:pt x="245" y="213"/>
                  </a:lnTo>
                  <a:lnTo>
                    <a:pt x="252" y="260"/>
                  </a:lnTo>
                  <a:lnTo>
                    <a:pt x="262" y="305"/>
                  </a:lnTo>
                  <a:lnTo>
                    <a:pt x="276" y="345"/>
                  </a:lnTo>
                  <a:lnTo>
                    <a:pt x="292" y="377"/>
                  </a:lnTo>
                  <a:lnTo>
                    <a:pt x="316" y="396"/>
                  </a:lnTo>
                  <a:lnTo>
                    <a:pt x="290" y="401"/>
                  </a:lnTo>
                  <a:lnTo>
                    <a:pt x="264" y="405"/>
                  </a:lnTo>
                  <a:lnTo>
                    <a:pt x="238" y="408"/>
                  </a:lnTo>
                  <a:lnTo>
                    <a:pt x="210" y="412"/>
                  </a:lnTo>
                  <a:lnTo>
                    <a:pt x="184" y="415"/>
                  </a:lnTo>
                  <a:lnTo>
                    <a:pt x="158" y="415"/>
                  </a:lnTo>
                  <a:lnTo>
                    <a:pt x="129" y="417"/>
                  </a:lnTo>
                  <a:lnTo>
                    <a:pt x="103" y="417"/>
                  </a:lnTo>
                  <a:lnTo>
                    <a:pt x="92" y="417"/>
                  </a:lnTo>
                  <a:lnTo>
                    <a:pt x="80" y="417"/>
                  </a:lnTo>
                  <a:lnTo>
                    <a:pt x="66" y="417"/>
                  </a:lnTo>
                  <a:lnTo>
                    <a:pt x="54" y="417"/>
                  </a:lnTo>
                  <a:lnTo>
                    <a:pt x="35" y="401"/>
                  </a:lnTo>
                  <a:lnTo>
                    <a:pt x="16" y="377"/>
                  </a:lnTo>
                  <a:lnTo>
                    <a:pt x="0" y="349"/>
                  </a:lnTo>
                  <a:lnTo>
                    <a:pt x="0" y="314"/>
                  </a:lnTo>
                  <a:lnTo>
                    <a:pt x="14" y="256"/>
                  </a:lnTo>
                  <a:lnTo>
                    <a:pt x="33" y="167"/>
                  </a:lnTo>
                  <a:lnTo>
                    <a:pt x="44" y="73"/>
                  </a:lnTo>
                  <a:lnTo>
                    <a:pt x="35" y="0"/>
                  </a:lnTo>
                  <a:close/>
                </a:path>
              </a:pathLst>
            </a:custGeom>
            <a:solidFill>
              <a:srgbClr val="FFFFFF"/>
            </a:solidFill>
            <a:ln w="9525">
              <a:noFill/>
              <a:round/>
              <a:headEnd/>
              <a:tailEnd/>
            </a:ln>
          </p:spPr>
          <p:txBody>
            <a:bodyPr/>
            <a:lstStyle/>
            <a:p>
              <a:endParaRPr lang="en-CA"/>
            </a:p>
          </p:txBody>
        </p:sp>
        <p:sp>
          <p:nvSpPr>
            <p:cNvPr id="94233" name="Freeform 25"/>
            <p:cNvSpPr>
              <a:spLocks/>
            </p:cNvSpPr>
            <p:nvPr/>
          </p:nvSpPr>
          <p:spPr bwMode="auto">
            <a:xfrm>
              <a:off x="3198" y="3929"/>
              <a:ext cx="302" cy="251"/>
            </a:xfrm>
            <a:custGeom>
              <a:avLst/>
              <a:gdLst/>
              <a:ahLst/>
              <a:cxnLst>
                <a:cxn ang="0">
                  <a:pos x="0" y="204"/>
                </a:cxn>
                <a:cxn ang="0">
                  <a:pos x="31" y="187"/>
                </a:cxn>
                <a:cxn ang="0">
                  <a:pos x="69" y="169"/>
                </a:cxn>
                <a:cxn ang="0">
                  <a:pos x="111" y="143"/>
                </a:cxn>
                <a:cxn ang="0">
                  <a:pos x="158" y="115"/>
                </a:cxn>
                <a:cxn ang="0">
                  <a:pos x="203" y="87"/>
                </a:cxn>
                <a:cxn ang="0">
                  <a:pos x="243" y="56"/>
                </a:cxn>
                <a:cxn ang="0">
                  <a:pos x="279" y="28"/>
                </a:cxn>
                <a:cxn ang="0">
                  <a:pos x="302" y="0"/>
                </a:cxn>
                <a:cxn ang="0">
                  <a:pos x="277" y="40"/>
                </a:cxn>
                <a:cxn ang="0">
                  <a:pos x="246" y="77"/>
                </a:cxn>
                <a:cxn ang="0">
                  <a:pos x="217" y="115"/>
                </a:cxn>
                <a:cxn ang="0">
                  <a:pos x="184" y="147"/>
                </a:cxn>
                <a:cxn ang="0">
                  <a:pos x="147" y="178"/>
                </a:cxn>
                <a:cxn ang="0">
                  <a:pos x="109" y="206"/>
                </a:cxn>
                <a:cxn ang="0">
                  <a:pos x="64" y="229"/>
                </a:cxn>
                <a:cxn ang="0">
                  <a:pos x="17" y="251"/>
                </a:cxn>
                <a:cxn ang="0">
                  <a:pos x="0" y="204"/>
                </a:cxn>
              </a:cxnLst>
              <a:rect l="0" t="0" r="r" b="b"/>
              <a:pathLst>
                <a:path w="302" h="251">
                  <a:moveTo>
                    <a:pt x="0" y="204"/>
                  </a:moveTo>
                  <a:lnTo>
                    <a:pt x="31" y="187"/>
                  </a:lnTo>
                  <a:lnTo>
                    <a:pt x="69" y="169"/>
                  </a:lnTo>
                  <a:lnTo>
                    <a:pt x="111" y="143"/>
                  </a:lnTo>
                  <a:lnTo>
                    <a:pt x="158" y="115"/>
                  </a:lnTo>
                  <a:lnTo>
                    <a:pt x="203" y="87"/>
                  </a:lnTo>
                  <a:lnTo>
                    <a:pt x="243" y="56"/>
                  </a:lnTo>
                  <a:lnTo>
                    <a:pt x="279" y="28"/>
                  </a:lnTo>
                  <a:lnTo>
                    <a:pt x="302" y="0"/>
                  </a:lnTo>
                  <a:lnTo>
                    <a:pt x="277" y="40"/>
                  </a:lnTo>
                  <a:lnTo>
                    <a:pt x="246" y="77"/>
                  </a:lnTo>
                  <a:lnTo>
                    <a:pt x="217" y="115"/>
                  </a:lnTo>
                  <a:lnTo>
                    <a:pt x="184" y="147"/>
                  </a:lnTo>
                  <a:lnTo>
                    <a:pt x="147" y="178"/>
                  </a:lnTo>
                  <a:lnTo>
                    <a:pt x="109" y="206"/>
                  </a:lnTo>
                  <a:lnTo>
                    <a:pt x="64" y="229"/>
                  </a:lnTo>
                  <a:lnTo>
                    <a:pt x="17" y="251"/>
                  </a:lnTo>
                  <a:lnTo>
                    <a:pt x="0" y="204"/>
                  </a:lnTo>
                  <a:close/>
                </a:path>
              </a:pathLst>
            </a:custGeom>
            <a:solidFill>
              <a:srgbClr val="FFFFFF"/>
            </a:solidFill>
            <a:ln w="9525">
              <a:noFill/>
              <a:round/>
              <a:headEnd/>
              <a:tailEnd/>
            </a:ln>
          </p:spPr>
          <p:txBody>
            <a:bodyPr/>
            <a:lstStyle/>
            <a:p>
              <a:endParaRPr lang="en-CA"/>
            </a:p>
          </p:txBody>
        </p:sp>
        <p:sp>
          <p:nvSpPr>
            <p:cNvPr id="94234" name="Freeform 26"/>
            <p:cNvSpPr>
              <a:spLocks/>
            </p:cNvSpPr>
            <p:nvPr/>
          </p:nvSpPr>
          <p:spPr bwMode="auto">
            <a:xfrm>
              <a:off x="3000" y="2313"/>
              <a:ext cx="283" cy="115"/>
            </a:xfrm>
            <a:custGeom>
              <a:avLst/>
              <a:gdLst/>
              <a:ahLst/>
              <a:cxnLst>
                <a:cxn ang="0">
                  <a:pos x="21" y="0"/>
                </a:cxn>
                <a:cxn ang="0">
                  <a:pos x="47" y="7"/>
                </a:cxn>
                <a:cxn ang="0">
                  <a:pos x="78" y="14"/>
                </a:cxn>
                <a:cxn ang="0">
                  <a:pos x="113" y="24"/>
                </a:cxn>
                <a:cxn ang="0">
                  <a:pos x="149" y="35"/>
                </a:cxn>
                <a:cxn ang="0">
                  <a:pos x="184" y="50"/>
                </a:cxn>
                <a:cxn ang="0">
                  <a:pos x="219" y="68"/>
                </a:cxn>
                <a:cxn ang="0">
                  <a:pos x="252" y="89"/>
                </a:cxn>
                <a:cxn ang="0">
                  <a:pos x="283" y="115"/>
                </a:cxn>
                <a:cxn ang="0">
                  <a:pos x="260" y="106"/>
                </a:cxn>
                <a:cxn ang="0">
                  <a:pos x="224" y="96"/>
                </a:cxn>
                <a:cxn ang="0">
                  <a:pos x="186" y="87"/>
                </a:cxn>
                <a:cxn ang="0">
                  <a:pos x="144" y="78"/>
                </a:cxn>
                <a:cxn ang="0">
                  <a:pos x="101" y="68"/>
                </a:cxn>
                <a:cxn ang="0">
                  <a:pos x="61" y="61"/>
                </a:cxn>
                <a:cxn ang="0">
                  <a:pos x="26" y="57"/>
                </a:cxn>
                <a:cxn ang="0">
                  <a:pos x="0" y="57"/>
                </a:cxn>
                <a:cxn ang="0">
                  <a:pos x="21" y="0"/>
                </a:cxn>
              </a:cxnLst>
              <a:rect l="0" t="0" r="r" b="b"/>
              <a:pathLst>
                <a:path w="283" h="115">
                  <a:moveTo>
                    <a:pt x="21" y="0"/>
                  </a:moveTo>
                  <a:lnTo>
                    <a:pt x="47" y="7"/>
                  </a:lnTo>
                  <a:lnTo>
                    <a:pt x="78" y="14"/>
                  </a:lnTo>
                  <a:lnTo>
                    <a:pt x="113" y="24"/>
                  </a:lnTo>
                  <a:lnTo>
                    <a:pt x="149" y="35"/>
                  </a:lnTo>
                  <a:lnTo>
                    <a:pt x="184" y="50"/>
                  </a:lnTo>
                  <a:lnTo>
                    <a:pt x="219" y="68"/>
                  </a:lnTo>
                  <a:lnTo>
                    <a:pt x="252" y="89"/>
                  </a:lnTo>
                  <a:lnTo>
                    <a:pt x="283" y="115"/>
                  </a:lnTo>
                  <a:lnTo>
                    <a:pt x="260" y="106"/>
                  </a:lnTo>
                  <a:lnTo>
                    <a:pt x="224" y="96"/>
                  </a:lnTo>
                  <a:lnTo>
                    <a:pt x="186" y="87"/>
                  </a:lnTo>
                  <a:lnTo>
                    <a:pt x="144" y="78"/>
                  </a:lnTo>
                  <a:lnTo>
                    <a:pt x="101" y="68"/>
                  </a:lnTo>
                  <a:lnTo>
                    <a:pt x="61" y="61"/>
                  </a:lnTo>
                  <a:lnTo>
                    <a:pt x="26" y="57"/>
                  </a:lnTo>
                  <a:lnTo>
                    <a:pt x="0" y="57"/>
                  </a:lnTo>
                  <a:lnTo>
                    <a:pt x="21" y="0"/>
                  </a:lnTo>
                  <a:close/>
                </a:path>
              </a:pathLst>
            </a:custGeom>
            <a:solidFill>
              <a:srgbClr val="FFFFFF"/>
            </a:solidFill>
            <a:ln w="9525">
              <a:noFill/>
              <a:round/>
              <a:headEnd/>
              <a:tailEnd/>
            </a:ln>
          </p:spPr>
          <p:txBody>
            <a:bodyPr/>
            <a:lstStyle/>
            <a:p>
              <a:endParaRPr lang="en-CA"/>
            </a:p>
          </p:txBody>
        </p:sp>
        <p:sp>
          <p:nvSpPr>
            <p:cNvPr id="94235" name="Freeform 27"/>
            <p:cNvSpPr>
              <a:spLocks/>
            </p:cNvSpPr>
            <p:nvPr/>
          </p:nvSpPr>
          <p:spPr bwMode="auto">
            <a:xfrm>
              <a:off x="3408" y="3116"/>
              <a:ext cx="430" cy="324"/>
            </a:xfrm>
            <a:custGeom>
              <a:avLst/>
              <a:gdLst/>
              <a:ahLst/>
              <a:cxnLst>
                <a:cxn ang="0">
                  <a:pos x="426" y="61"/>
                </a:cxn>
                <a:cxn ang="0">
                  <a:pos x="428" y="85"/>
                </a:cxn>
                <a:cxn ang="0">
                  <a:pos x="428" y="111"/>
                </a:cxn>
                <a:cxn ang="0">
                  <a:pos x="430" y="134"/>
                </a:cxn>
                <a:cxn ang="0">
                  <a:pos x="430" y="160"/>
                </a:cxn>
                <a:cxn ang="0">
                  <a:pos x="430" y="202"/>
                </a:cxn>
                <a:cxn ang="0">
                  <a:pos x="428" y="242"/>
                </a:cxn>
                <a:cxn ang="0">
                  <a:pos x="423" y="284"/>
                </a:cxn>
                <a:cxn ang="0">
                  <a:pos x="416" y="324"/>
                </a:cxn>
                <a:cxn ang="0">
                  <a:pos x="392" y="293"/>
                </a:cxn>
                <a:cxn ang="0">
                  <a:pos x="359" y="272"/>
                </a:cxn>
                <a:cxn ang="0">
                  <a:pos x="322" y="256"/>
                </a:cxn>
                <a:cxn ang="0">
                  <a:pos x="279" y="246"/>
                </a:cxn>
                <a:cxn ang="0">
                  <a:pos x="237" y="242"/>
                </a:cxn>
                <a:cxn ang="0">
                  <a:pos x="199" y="239"/>
                </a:cxn>
                <a:cxn ang="0">
                  <a:pos x="163" y="239"/>
                </a:cxn>
                <a:cxn ang="0">
                  <a:pos x="137" y="239"/>
                </a:cxn>
                <a:cxn ang="0">
                  <a:pos x="116" y="239"/>
                </a:cxn>
                <a:cxn ang="0">
                  <a:pos x="100" y="239"/>
                </a:cxn>
                <a:cxn ang="0">
                  <a:pos x="83" y="237"/>
                </a:cxn>
                <a:cxn ang="0">
                  <a:pos x="67" y="235"/>
                </a:cxn>
                <a:cxn ang="0">
                  <a:pos x="52" y="230"/>
                </a:cxn>
                <a:cxn ang="0">
                  <a:pos x="38" y="223"/>
                </a:cxn>
                <a:cxn ang="0">
                  <a:pos x="24" y="214"/>
                </a:cxn>
                <a:cxn ang="0">
                  <a:pos x="10" y="202"/>
                </a:cxn>
                <a:cxn ang="0">
                  <a:pos x="12" y="190"/>
                </a:cxn>
                <a:cxn ang="0">
                  <a:pos x="12" y="181"/>
                </a:cxn>
                <a:cxn ang="0">
                  <a:pos x="12" y="169"/>
                </a:cxn>
                <a:cxn ang="0">
                  <a:pos x="12" y="160"/>
                </a:cxn>
                <a:cxn ang="0">
                  <a:pos x="12" y="129"/>
                </a:cxn>
                <a:cxn ang="0">
                  <a:pos x="10" y="96"/>
                </a:cxn>
                <a:cxn ang="0">
                  <a:pos x="5" y="66"/>
                </a:cxn>
                <a:cxn ang="0">
                  <a:pos x="0" y="36"/>
                </a:cxn>
                <a:cxn ang="0">
                  <a:pos x="33" y="43"/>
                </a:cxn>
                <a:cxn ang="0">
                  <a:pos x="67" y="45"/>
                </a:cxn>
                <a:cxn ang="0">
                  <a:pos x="104" y="45"/>
                </a:cxn>
                <a:cxn ang="0">
                  <a:pos x="142" y="38"/>
                </a:cxn>
                <a:cxn ang="0">
                  <a:pos x="178" y="31"/>
                </a:cxn>
                <a:cxn ang="0">
                  <a:pos x="213" y="24"/>
                </a:cxn>
                <a:cxn ang="0">
                  <a:pos x="244" y="15"/>
                </a:cxn>
                <a:cxn ang="0">
                  <a:pos x="270" y="5"/>
                </a:cxn>
                <a:cxn ang="0">
                  <a:pos x="293" y="0"/>
                </a:cxn>
                <a:cxn ang="0">
                  <a:pos x="317" y="0"/>
                </a:cxn>
                <a:cxn ang="0">
                  <a:pos x="341" y="5"/>
                </a:cxn>
                <a:cxn ang="0">
                  <a:pos x="362" y="12"/>
                </a:cxn>
                <a:cxn ang="0">
                  <a:pos x="381" y="22"/>
                </a:cxn>
                <a:cxn ang="0">
                  <a:pos x="397" y="36"/>
                </a:cxn>
                <a:cxn ang="0">
                  <a:pos x="414" y="47"/>
                </a:cxn>
                <a:cxn ang="0">
                  <a:pos x="426" y="61"/>
                </a:cxn>
              </a:cxnLst>
              <a:rect l="0" t="0" r="r" b="b"/>
              <a:pathLst>
                <a:path w="430" h="324">
                  <a:moveTo>
                    <a:pt x="426" y="61"/>
                  </a:moveTo>
                  <a:lnTo>
                    <a:pt x="428" y="85"/>
                  </a:lnTo>
                  <a:lnTo>
                    <a:pt x="428" y="111"/>
                  </a:lnTo>
                  <a:lnTo>
                    <a:pt x="430" y="134"/>
                  </a:lnTo>
                  <a:lnTo>
                    <a:pt x="430" y="160"/>
                  </a:lnTo>
                  <a:lnTo>
                    <a:pt x="430" y="202"/>
                  </a:lnTo>
                  <a:lnTo>
                    <a:pt x="428" y="242"/>
                  </a:lnTo>
                  <a:lnTo>
                    <a:pt x="423" y="284"/>
                  </a:lnTo>
                  <a:lnTo>
                    <a:pt x="416" y="324"/>
                  </a:lnTo>
                  <a:lnTo>
                    <a:pt x="392" y="293"/>
                  </a:lnTo>
                  <a:lnTo>
                    <a:pt x="359" y="272"/>
                  </a:lnTo>
                  <a:lnTo>
                    <a:pt x="322" y="256"/>
                  </a:lnTo>
                  <a:lnTo>
                    <a:pt x="279" y="246"/>
                  </a:lnTo>
                  <a:lnTo>
                    <a:pt x="237" y="242"/>
                  </a:lnTo>
                  <a:lnTo>
                    <a:pt x="199" y="239"/>
                  </a:lnTo>
                  <a:lnTo>
                    <a:pt x="163" y="239"/>
                  </a:lnTo>
                  <a:lnTo>
                    <a:pt x="137" y="239"/>
                  </a:lnTo>
                  <a:lnTo>
                    <a:pt x="116" y="239"/>
                  </a:lnTo>
                  <a:lnTo>
                    <a:pt x="100" y="239"/>
                  </a:lnTo>
                  <a:lnTo>
                    <a:pt x="83" y="237"/>
                  </a:lnTo>
                  <a:lnTo>
                    <a:pt x="67" y="235"/>
                  </a:lnTo>
                  <a:lnTo>
                    <a:pt x="52" y="230"/>
                  </a:lnTo>
                  <a:lnTo>
                    <a:pt x="38" y="223"/>
                  </a:lnTo>
                  <a:lnTo>
                    <a:pt x="24" y="214"/>
                  </a:lnTo>
                  <a:lnTo>
                    <a:pt x="10" y="202"/>
                  </a:lnTo>
                  <a:lnTo>
                    <a:pt x="12" y="190"/>
                  </a:lnTo>
                  <a:lnTo>
                    <a:pt x="12" y="181"/>
                  </a:lnTo>
                  <a:lnTo>
                    <a:pt x="12" y="169"/>
                  </a:lnTo>
                  <a:lnTo>
                    <a:pt x="12" y="160"/>
                  </a:lnTo>
                  <a:lnTo>
                    <a:pt x="12" y="129"/>
                  </a:lnTo>
                  <a:lnTo>
                    <a:pt x="10" y="96"/>
                  </a:lnTo>
                  <a:lnTo>
                    <a:pt x="5" y="66"/>
                  </a:lnTo>
                  <a:lnTo>
                    <a:pt x="0" y="36"/>
                  </a:lnTo>
                  <a:lnTo>
                    <a:pt x="33" y="43"/>
                  </a:lnTo>
                  <a:lnTo>
                    <a:pt x="67" y="45"/>
                  </a:lnTo>
                  <a:lnTo>
                    <a:pt x="104" y="45"/>
                  </a:lnTo>
                  <a:lnTo>
                    <a:pt x="142" y="38"/>
                  </a:lnTo>
                  <a:lnTo>
                    <a:pt x="178" y="31"/>
                  </a:lnTo>
                  <a:lnTo>
                    <a:pt x="213" y="24"/>
                  </a:lnTo>
                  <a:lnTo>
                    <a:pt x="244" y="15"/>
                  </a:lnTo>
                  <a:lnTo>
                    <a:pt x="270" y="5"/>
                  </a:lnTo>
                  <a:lnTo>
                    <a:pt x="293" y="0"/>
                  </a:lnTo>
                  <a:lnTo>
                    <a:pt x="317" y="0"/>
                  </a:lnTo>
                  <a:lnTo>
                    <a:pt x="341" y="5"/>
                  </a:lnTo>
                  <a:lnTo>
                    <a:pt x="362" y="12"/>
                  </a:lnTo>
                  <a:lnTo>
                    <a:pt x="381" y="22"/>
                  </a:lnTo>
                  <a:lnTo>
                    <a:pt x="397" y="36"/>
                  </a:lnTo>
                  <a:lnTo>
                    <a:pt x="414" y="47"/>
                  </a:lnTo>
                  <a:lnTo>
                    <a:pt x="426" y="61"/>
                  </a:lnTo>
                  <a:close/>
                </a:path>
              </a:pathLst>
            </a:custGeom>
            <a:solidFill>
              <a:srgbClr val="FFFFFF"/>
            </a:solidFill>
            <a:ln w="9525">
              <a:noFill/>
              <a:round/>
              <a:headEnd/>
              <a:tailEnd/>
            </a:ln>
          </p:spPr>
          <p:txBody>
            <a:bodyPr/>
            <a:lstStyle/>
            <a:p>
              <a:endParaRPr lang="en-CA"/>
            </a:p>
          </p:txBody>
        </p:sp>
      </p:grpSp>
      <p:sp>
        <p:nvSpPr>
          <p:cNvPr id="94236" name="Text Box 28"/>
          <p:cNvSpPr txBox="1">
            <a:spLocks noChangeArrowheads="1"/>
          </p:cNvSpPr>
          <p:nvPr/>
        </p:nvSpPr>
        <p:spPr bwMode="auto">
          <a:xfrm rot="-2743895">
            <a:off x="3963988" y="1979613"/>
            <a:ext cx="1981200" cy="641350"/>
          </a:xfrm>
          <a:prstGeom prst="rect">
            <a:avLst/>
          </a:prstGeom>
          <a:noFill/>
          <a:ln w="9525">
            <a:noFill/>
            <a:miter lim="800000"/>
            <a:headEnd/>
            <a:tailEnd/>
          </a:ln>
          <a:effectLst/>
        </p:spPr>
        <p:txBody>
          <a:bodyPr>
            <a:spAutoFit/>
          </a:bodyPr>
          <a:lstStyle/>
          <a:p>
            <a:pPr eaLnBrk="0" hangingPunct="0">
              <a:spcBef>
                <a:spcPct val="50000"/>
              </a:spcBef>
            </a:pPr>
            <a:r>
              <a:rPr lang="en-US" sz="3600" b="1">
                <a:latin typeface="Arial" charset="0"/>
              </a:rPr>
              <a:t>Method</a:t>
            </a:r>
            <a:endParaRPr lang="en-US" b="1">
              <a:latin typeface="Times New Roman" pitchFamily="18" charset="0"/>
            </a:endParaRPr>
          </a:p>
        </p:txBody>
      </p:sp>
      <p:sp>
        <p:nvSpPr>
          <p:cNvPr id="94237" name="Text Box 29"/>
          <p:cNvSpPr txBox="1">
            <a:spLocks noChangeArrowheads="1"/>
          </p:cNvSpPr>
          <p:nvPr/>
        </p:nvSpPr>
        <p:spPr bwMode="auto">
          <a:xfrm rot="2653187">
            <a:off x="6172200" y="2057400"/>
            <a:ext cx="1981200" cy="641350"/>
          </a:xfrm>
          <a:prstGeom prst="rect">
            <a:avLst/>
          </a:prstGeom>
          <a:noFill/>
          <a:ln w="9525">
            <a:noFill/>
            <a:miter lim="800000"/>
            <a:headEnd/>
            <a:tailEnd/>
          </a:ln>
          <a:effectLst/>
        </p:spPr>
        <p:txBody>
          <a:bodyPr>
            <a:spAutoFit/>
          </a:bodyPr>
          <a:lstStyle/>
          <a:p>
            <a:pPr eaLnBrk="0" hangingPunct="0">
              <a:spcBef>
                <a:spcPct val="50000"/>
              </a:spcBef>
            </a:pPr>
            <a:r>
              <a:rPr lang="en-US" sz="3600" b="1">
                <a:latin typeface="Arial" charset="0"/>
              </a:rPr>
              <a:t>Method</a:t>
            </a:r>
            <a:endParaRPr lang="en-US" b="1">
              <a:latin typeface="Times New Roman" pitchFamily="18" charset="0"/>
            </a:endParaRPr>
          </a:p>
        </p:txBody>
      </p:sp>
      <p:sp>
        <p:nvSpPr>
          <p:cNvPr id="94238" name="Text Box 30"/>
          <p:cNvSpPr txBox="1">
            <a:spLocks noChangeArrowheads="1"/>
          </p:cNvSpPr>
          <p:nvPr/>
        </p:nvSpPr>
        <p:spPr bwMode="auto">
          <a:xfrm rot="7801193">
            <a:off x="6035675" y="4175125"/>
            <a:ext cx="1981200" cy="641350"/>
          </a:xfrm>
          <a:prstGeom prst="rect">
            <a:avLst/>
          </a:prstGeom>
          <a:noFill/>
          <a:ln w="9525">
            <a:noFill/>
            <a:miter lim="800000"/>
            <a:headEnd/>
            <a:tailEnd/>
          </a:ln>
          <a:effectLst/>
        </p:spPr>
        <p:txBody>
          <a:bodyPr>
            <a:spAutoFit/>
          </a:bodyPr>
          <a:lstStyle/>
          <a:p>
            <a:pPr eaLnBrk="0" hangingPunct="0">
              <a:spcBef>
                <a:spcPct val="50000"/>
              </a:spcBef>
            </a:pPr>
            <a:r>
              <a:rPr lang="en-US" sz="3600" b="1">
                <a:latin typeface="Arial" charset="0"/>
              </a:rPr>
              <a:t>Method</a:t>
            </a:r>
            <a:endParaRPr lang="en-US" b="1">
              <a:latin typeface="Times New Roman" pitchFamily="18" charset="0"/>
            </a:endParaRPr>
          </a:p>
        </p:txBody>
      </p:sp>
      <p:sp>
        <p:nvSpPr>
          <p:cNvPr id="94239" name="Text Box 31"/>
          <p:cNvSpPr txBox="1">
            <a:spLocks noChangeArrowheads="1"/>
          </p:cNvSpPr>
          <p:nvPr/>
        </p:nvSpPr>
        <p:spPr bwMode="auto">
          <a:xfrm rot="-7986536">
            <a:off x="3902075" y="4175125"/>
            <a:ext cx="1981200" cy="641350"/>
          </a:xfrm>
          <a:prstGeom prst="rect">
            <a:avLst/>
          </a:prstGeom>
          <a:noFill/>
          <a:ln w="9525">
            <a:noFill/>
            <a:miter lim="800000"/>
            <a:headEnd/>
            <a:tailEnd/>
          </a:ln>
          <a:effectLst/>
        </p:spPr>
        <p:txBody>
          <a:bodyPr>
            <a:spAutoFit/>
          </a:bodyPr>
          <a:lstStyle/>
          <a:p>
            <a:pPr eaLnBrk="0" hangingPunct="0">
              <a:spcBef>
                <a:spcPct val="50000"/>
              </a:spcBef>
            </a:pPr>
            <a:r>
              <a:rPr lang="en-US" sz="3600" b="1" dirty="0">
                <a:latin typeface="Arial" charset="0"/>
              </a:rPr>
              <a:t>Method</a:t>
            </a:r>
            <a:endParaRPr lang="en-US" b="1" dirty="0">
              <a:latin typeface="Times New Roman" pitchFamily="18" charset="0"/>
            </a:endParaRPr>
          </a:p>
        </p:txBody>
      </p:sp>
      <p:sp>
        <p:nvSpPr>
          <p:cNvPr id="94240" name="Text Box 32"/>
          <p:cNvSpPr txBox="1">
            <a:spLocks noChangeArrowheads="1"/>
          </p:cNvSpPr>
          <p:nvPr/>
        </p:nvSpPr>
        <p:spPr bwMode="auto">
          <a:xfrm>
            <a:off x="5029200" y="2971800"/>
            <a:ext cx="1981200" cy="641350"/>
          </a:xfrm>
          <a:prstGeom prst="rect">
            <a:avLst/>
          </a:prstGeom>
          <a:noFill/>
          <a:ln w="9525">
            <a:noFill/>
            <a:miter lim="800000"/>
            <a:headEnd/>
            <a:tailEnd/>
          </a:ln>
          <a:effectLst/>
        </p:spPr>
        <p:txBody>
          <a:bodyPr>
            <a:spAutoFit/>
          </a:bodyPr>
          <a:lstStyle/>
          <a:p>
            <a:pPr algn="ctr" eaLnBrk="0" hangingPunct="0">
              <a:spcBef>
                <a:spcPct val="50000"/>
              </a:spcBef>
            </a:pPr>
            <a:r>
              <a:rPr lang="en-US" sz="3600" b="1">
                <a:latin typeface="Arial" charset="0"/>
              </a:rPr>
              <a:t>Data</a:t>
            </a:r>
            <a:endParaRPr lang="en-US" b="1">
              <a:latin typeface="Times New Roman" pitchFamily="18" charset="0"/>
            </a:endParaRPr>
          </a:p>
        </p:txBody>
      </p:sp>
      <p:sp>
        <p:nvSpPr>
          <p:cNvPr id="94241" name="Text Box 33"/>
          <p:cNvSpPr txBox="1">
            <a:spLocks noChangeArrowheads="1"/>
          </p:cNvSpPr>
          <p:nvPr/>
        </p:nvSpPr>
        <p:spPr bwMode="auto">
          <a:xfrm rot="12112">
            <a:off x="4648200" y="5562600"/>
            <a:ext cx="2805113" cy="641350"/>
          </a:xfrm>
          <a:prstGeom prst="rect">
            <a:avLst/>
          </a:prstGeom>
          <a:noFill/>
          <a:ln w="9525">
            <a:noFill/>
            <a:miter lim="800000"/>
            <a:headEnd/>
            <a:tailEnd/>
          </a:ln>
          <a:effectLst/>
        </p:spPr>
        <p:txBody>
          <a:bodyPr>
            <a:spAutoFit/>
          </a:bodyPr>
          <a:lstStyle/>
          <a:p>
            <a:pPr algn="ctr" eaLnBrk="0" hangingPunct="0">
              <a:spcBef>
                <a:spcPct val="50000"/>
              </a:spcBef>
            </a:pPr>
            <a:r>
              <a:rPr lang="en-US" sz="3600" b="1">
                <a:latin typeface="Arial" charset="0"/>
              </a:rPr>
              <a:t>OBJECT</a:t>
            </a:r>
            <a:endParaRPr lang="en-US" b="1">
              <a:latin typeface="Times New Roman" pitchFamily="18" charset="0"/>
            </a:endParaRPr>
          </a:p>
        </p:txBody>
      </p:sp>
    </p:spTree>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Default constructor </a:t>
            </a:r>
            <a:r>
              <a:rPr lang="en-CA" dirty="0" err="1" smtClean="0"/>
              <a:t>vs</a:t>
            </a:r>
            <a:r>
              <a:rPr lang="en-CA" dirty="0" smtClean="0"/>
              <a:t> Default argument constructor</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1547664" y="1539376"/>
            <a:ext cx="4176464" cy="5301208"/>
          </a:xfrm>
          <a:prstGeom prst="rect">
            <a:avLst/>
          </a:prstGeom>
          <a:noFill/>
          <a:ln w="9525">
            <a:noFill/>
            <a:miter lim="800000"/>
            <a:headEnd/>
            <a:tailEnd/>
          </a:ln>
        </p:spPr>
      </p:pic>
      <p:sp>
        <p:nvSpPr>
          <p:cNvPr id="6" name="Rectangle 5"/>
          <p:cNvSpPr/>
          <p:nvPr/>
        </p:nvSpPr>
        <p:spPr>
          <a:xfrm>
            <a:off x="2411760" y="2609616"/>
            <a:ext cx="3353312" cy="81938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2411760" y="3463832"/>
            <a:ext cx="3353312" cy="81938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Dynamic initialization of objects</a:t>
            </a:r>
            <a:endParaRPr lang="en-CA" dirty="0"/>
          </a:p>
        </p:txBody>
      </p:sp>
      <p:sp>
        <p:nvSpPr>
          <p:cNvPr id="3" name="Content Placeholder 2"/>
          <p:cNvSpPr>
            <a:spLocks noGrp="1"/>
          </p:cNvSpPr>
          <p:nvPr>
            <p:ph sz="quarter" idx="1"/>
          </p:nvPr>
        </p:nvSpPr>
        <p:spPr>
          <a:xfrm>
            <a:off x="612648" y="1600200"/>
            <a:ext cx="8153400" cy="1036712"/>
          </a:xfrm>
        </p:spPr>
        <p:txBody>
          <a:bodyPr/>
          <a:lstStyle/>
          <a:p>
            <a:r>
              <a:rPr lang="en-CA" dirty="0" smtClean="0"/>
              <a:t>The initial value of an object may be provided during run time.</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Dynamic initialization of objects</a:t>
            </a:r>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683568" y="1556792"/>
            <a:ext cx="6264696" cy="5301208"/>
          </a:xfrm>
          <a:prstGeom prst="rect">
            <a:avLst/>
          </a:prstGeom>
          <a:noFill/>
          <a:ln w="9525">
            <a:noFill/>
            <a:miter lim="800000"/>
            <a:headEnd/>
            <a:tailEnd/>
          </a:ln>
        </p:spPr>
      </p:pic>
      <p:sp>
        <p:nvSpPr>
          <p:cNvPr id="5" name="Rectangle 4"/>
          <p:cNvSpPr/>
          <p:nvPr/>
        </p:nvSpPr>
        <p:spPr>
          <a:xfrm>
            <a:off x="755576" y="2609616"/>
            <a:ext cx="3353312" cy="17131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Dynamic initialization of objects</a:t>
            </a:r>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683568" y="1556792"/>
            <a:ext cx="6264696" cy="5301208"/>
          </a:xfrm>
          <a:prstGeom prst="rect">
            <a:avLst/>
          </a:prstGeom>
          <a:noFill/>
          <a:ln w="9525">
            <a:noFill/>
            <a:miter lim="800000"/>
            <a:headEnd/>
            <a:tailEnd/>
          </a:ln>
        </p:spPr>
      </p:pic>
      <p:sp>
        <p:nvSpPr>
          <p:cNvPr id="5" name="Rectangle 4"/>
          <p:cNvSpPr/>
          <p:nvPr/>
        </p:nvSpPr>
        <p:spPr>
          <a:xfrm>
            <a:off x="755576" y="2825640"/>
            <a:ext cx="4680520" cy="17131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683568" y="3933056"/>
            <a:ext cx="6264696" cy="79208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Connector 7"/>
          <p:cNvCxnSpPr/>
          <p:nvPr/>
        </p:nvCxnSpPr>
        <p:spPr>
          <a:xfrm flipV="1">
            <a:off x="3419872" y="2996952"/>
            <a:ext cx="0" cy="9361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Dynamic initialization of objects</a:t>
            </a:r>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683568" y="1556792"/>
            <a:ext cx="6264696" cy="5301208"/>
          </a:xfrm>
          <a:prstGeom prst="rect">
            <a:avLst/>
          </a:prstGeom>
          <a:noFill/>
          <a:ln w="9525">
            <a:noFill/>
            <a:miter lim="800000"/>
            <a:headEnd/>
            <a:tailEnd/>
          </a:ln>
        </p:spPr>
      </p:pic>
      <p:sp>
        <p:nvSpPr>
          <p:cNvPr id="5" name="Rectangle 4"/>
          <p:cNvSpPr/>
          <p:nvPr/>
        </p:nvSpPr>
        <p:spPr>
          <a:xfrm>
            <a:off x="755576" y="3068960"/>
            <a:ext cx="4680520" cy="17131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683568" y="4985880"/>
            <a:ext cx="6264696" cy="79208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Connector 7"/>
          <p:cNvCxnSpPr/>
          <p:nvPr/>
        </p:nvCxnSpPr>
        <p:spPr>
          <a:xfrm flipV="1">
            <a:off x="3419872" y="3240272"/>
            <a:ext cx="0" cy="17729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Dynamic initialization of objects</a:t>
            </a:r>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683568" y="1556792"/>
            <a:ext cx="4320480" cy="5301208"/>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5292080" y="2060848"/>
            <a:ext cx="3600400" cy="4104456"/>
          </a:xfrm>
          <a:prstGeom prst="rect">
            <a:avLst/>
          </a:prstGeom>
          <a:noFill/>
          <a:ln w="9525">
            <a:noFill/>
            <a:miter lim="800000"/>
            <a:headEnd/>
            <a:tailEnd/>
          </a:ln>
        </p:spPr>
      </p:pic>
      <p:sp>
        <p:nvSpPr>
          <p:cNvPr id="9" name="Rectangle 8"/>
          <p:cNvSpPr/>
          <p:nvPr/>
        </p:nvSpPr>
        <p:spPr>
          <a:xfrm>
            <a:off x="5305728" y="3298632"/>
            <a:ext cx="345638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Dynamic initialization of objects</a:t>
            </a:r>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683568" y="1556792"/>
            <a:ext cx="4320480" cy="5301208"/>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5292080" y="2060848"/>
            <a:ext cx="3600400" cy="4104456"/>
          </a:xfrm>
          <a:prstGeom prst="rect">
            <a:avLst/>
          </a:prstGeom>
          <a:noFill/>
          <a:ln w="9525">
            <a:noFill/>
            <a:miter lim="800000"/>
            <a:headEnd/>
            <a:tailEnd/>
          </a:ln>
        </p:spPr>
      </p:pic>
      <p:sp>
        <p:nvSpPr>
          <p:cNvPr id="9" name="Rectangle 8"/>
          <p:cNvSpPr/>
          <p:nvPr/>
        </p:nvSpPr>
        <p:spPr>
          <a:xfrm>
            <a:off x="5305728" y="3298632"/>
            <a:ext cx="345638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467544" y="3933056"/>
            <a:ext cx="4464496" cy="79208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9" idx="1"/>
          </p:cNvCxnSpPr>
          <p:nvPr/>
        </p:nvCxnSpPr>
        <p:spPr>
          <a:xfrm flipH="1">
            <a:off x="4932040" y="3406644"/>
            <a:ext cx="373688" cy="5984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Dynamic initialization of objects</a:t>
            </a:r>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683568" y="1556792"/>
            <a:ext cx="4320480" cy="5301208"/>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5292080" y="2060848"/>
            <a:ext cx="3600400" cy="4104456"/>
          </a:xfrm>
          <a:prstGeom prst="rect">
            <a:avLst/>
          </a:prstGeom>
          <a:noFill/>
          <a:ln w="9525">
            <a:noFill/>
            <a:miter lim="800000"/>
            <a:headEnd/>
            <a:tailEnd/>
          </a:ln>
        </p:spPr>
      </p:pic>
      <p:sp>
        <p:nvSpPr>
          <p:cNvPr id="9" name="Rectangle 8"/>
          <p:cNvSpPr/>
          <p:nvPr/>
        </p:nvSpPr>
        <p:spPr>
          <a:xfrm>
            <a:off x="5305728" y="3946704"/>
            <a:ext cx="345638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Dynamic initialization of objects</a:t>
            </a:r>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683568" y="1556792"/>
            <a:ext cx="4320480" cy="5301208"/>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5292080" y="2060848"/>
            <a:ext cx="3600400" cy="4104456"/>
          </a:xfrm>
          <a:prstGeom prst="rect">
            <a:avLst/>
          </a:prstGeom>
          <a:noFill/>
          <a:ln w="9525">
            <a:noFill/>
            <a:miter lim="800000"/>
            <a:headEnd/>
            <a:tailEnd/>
          </a:ln>
        </p:spPr>
      </p:pic>
      <p:sp>
        <p:nvSpPr>
          <p:cNvPr id="9" name="Rectangle 8"/>
          <p:cNvSpPr/>
          <p:nvPr/>
        </p:nvSpPr>
        <p:spPr>
          <a:xfrm>
            <a:off x="5305728" y="3946704"/>
            <a:ext cx="345638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467544" y="4972232"/>
            <a:ext cx="4464496" cy="79208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7" name="Straight Arrow Connector 6"/>
          <p:cNvCxnSpPr/>
          <p:nvPr/>
        </p:nvCxnSpPr>
        <p:spPr>
          <a:xfrm flipH="1">
            <a:off x="4932040" y="4149080"/>
            <a:ext cx="432048" cy="8951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Dynamic initialization of objects</a:t>
            </a:r>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683568" y="1556792"/>
            <a:ext cx="4320480" cy="5301208"/>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5292080" y="2060848"/>
            <a:ext cx="3600400" cy="4104456"/>
          </a:xfrm>
          <a:prstGeom prst="rect">
            <a:avLst/>
          </a:prstGeom>
          <a:noFill/>
          <a:ln w="9525">
            <a:noFill/>
            <a:miter lim="800000"/>
            <a:headEnd/>
            <a:tailEnd/>
          </a:ln>
        </p:spPr>
      </p:pic>
      <p:sp>
        <p:nvSpPr>
          <p:cNvPr id="9" name="Rectangle 8"/>
          <p:cNvSpPr/>
          <p:nvPr/>
        </p:nvSpPr>
        <p:spPr>
          <a:xfrm>
            <a:off x="5305728" y="4581128"/>
            <a:ext cx="345638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Basic concepts of Object-Oriented Programming</a:t>
            </a:r>
            <a:endParaRPr lang="en-CA" dirty="0"/>
          </a:p>
        </p:txBody>
      </p:sp>
      <p:sp>
        <p:nvSpPr>
          <p:cNvPr id="3" name="Content Placeholder 2"/>
          <p:cNvSpPr>
            <a:spLocks noGrp="1"/>
          </p:cNvSpPr>
          <p:nvPr>
            <p:ph sz="quarter" idx="1"/>
          </p:nvPr>
        </p:nvSpPr>
        <p:spPr/>
        <p:txBody>
          <a:bodyPr/>
          <a:lstStyle/>
          <a:p>
            <a:r>
              <a:rPr lang="en-CA" dirty="0" smtClean="0"/>
              <a:t>Objects.</a:t>
            </a:r>
          </a:p>
          <a:p>
            <a:r>
              <a:rPr lang="en-CA" dirty="0" smtClean="0"/>
              <a:t>Classes.</a:t>
            </a:r>
          </a:p>
          <a:p>
            <a:r>
              <a:rPr lang="en-CA" dirty="0" smtClean="0"/>
              <a:t>Encapsulation and data abstraction.</a:t>
            </a:r>
          </a:p>
          <a:p>
            <a:r>
              <a:rPr lang="en-CA" dirty="0" smtClean="0"/>
              <a:t>Inheritance.</a:t>
            </a:r>
          </a:p>
          <a:p>
            <a:r>
              <a:rPr lang="en-CA" dirty="0" smtClean="0"/>
              <a:t>Polymorphism.</a:t>
            </a:r>
          </a:p>
          <a:p>
            <a:r>
              <a:rPr lang="en-CA" dirty="0" smtClean="0"/>
              <a:t>Dynamic binding.</a:t>
            </a:r>
          </a:p>
          <a:p>
            <a:r>
              <a:rPr lang="en-CA" dirty="0" smtClean="0"/>
              <a:t>Message passing.</a:t>
            </a:r>
            <a:endParaRPr lang="en-CA" dirty="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Dynamic initialization of objects</a:t>
            </a:r>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683568" y="1556792"/>
            <a:ext cx="4320480" cy="5301208"/>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5292080" y="2060848"/>
            <a:ext cx="3600400" cy="4104456"/>
          </a:xfrm>
          <a:prstGeom prst="rect">
            <a:avLst/>
          </a:prstGeom>
          <a:noFill/>
          <a:ln w="9525">
            <a:noFill/>
            <a:miter lim="800000"/>
            <a:headEnd/>
            <a:tailEnd/>
          </a:ln>
        </p:spPr>
      </p:pic>
      <p:sp>
        <p:nvSpPr>
          <p:cNvPr id="9" name="Rectangle 8"/>
          <p:cNvSpPr/>
          <p:nvPr/>
        </p:nvSpPr>
        <p:spPr>
          <a:xfrm>
            <a:off x="5305728" y="4581128"/>
            <a:ext cx="345638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539552" y="3933056"/>
            <a:ext cx="4464496" cy="79208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7" name="Straight Arrow Connector 6"/>
          <p:cNvCxnSpPr>
            <a:stCxn id="9" idx="1"/>
          </p:cNvCxnSpPr>
          <p:nvPr/>
        </p:nvCxnSpPr>
        <p:spPr>
          <a:xfrm flipH="1" flipV="1">
            <a:off x="4932040" y="4149080"/>
            <a:ext cx="373688" cy="5400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Copy constructor</a:t>
            </a:r>
            <a:endParaRPr lang="en-CA" dirty="0"/>
          </a:p>
        </p:txBody>
      </p:sp>
      <p:sp>
        <p:nvSpPr>
          <p:cNvPr id="3" name="Content Placeholder 2"/>
          <p:cNvSpPr>
            <a:spLocks noGrp="1"/>
          </p:cNvSpPr>
          <p:nvPr>
            <p:ph sz="quarter" idx="1"/>
          </p:nvPr>
        </p:nvSpPr>
        <p:spPr/>
        <p:txBody>
          <a:bodyPr/>
          <a:lstStyle/>
          <a:p>
            <a:r>
              <a:rPr lang="en-CA" dirty="0" smtClean="0"/>
              <a:t>Used to declare and initialize an object from another object.</a:t>
            </a:r>
          </a:p>
          <a:p>
            <a:pPr lvl="1"/>
            <a:r>
              <a:rPr lang="en-CA" dirty="0" smtClean="0"/>
              <a:t>Integer I2(I1);</a:t>
            </a:r>
          </a:p>
          <a:p>
            <a:pPr lvl="1"/>
            <a:r>
              <a:rPr lang="en-CA" dirty="0" smtClean="0"/>
              <a:t>Integer I2 = I1;</a:t>
            </a:r>
          </a:p>
          <a:p>
            <a:pPr lvl="1"/>
            <a:r>
              <a:rPr lang="en-CA" dirty="0" smtClean="0"/>
              <a:t>I2 = I1; (does not invoke the copy constructor rather simply assigns the value of I1 to I2)</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Copy constructor</a:t>
            </a:r>
            <a:endParaRPr lang="en-CA" dirty="0"/>
          </a:p>
        </p:txBody>
      </p:sp>
      <p:pic>
        <p:nvPicPr>
          <p:cNvPr id="4098" name="Picture 2"/>
          <p:cNvPicPr>
            <a:picLocks noChangeAspect="1" noChangeArrowheads="1"/>
          </p:cNvPicPr>
          <p:nvPr/>
        </p:nvPicPr>
        <p:blipFill>
          <a:blip r:embed="rId2" cstate="print"/>
          <a:srcRect/>
          <a:stretch>
            <a:fillRect/>
          </a:stretch>
        </p:blipFill>
        <p:spPr bwMode="auto">
          <a:xfrm>
            <a:off x="683568" y="1772816"/>
            <a:ext cx="3744416" cy="396044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860032" y="1916832"/>
            <a:ext cx="3888432" cy="4104456"/>
          </a:xfrm>
          <a:prstGeom prst="rect">
            <a:avLst/>
          </a:prstGeom>
          <a:noFill/>
          <a:ln w="9525">
            <a:noFill/>
            <a:miter lim="800000"/>
            <a:headEnd/>
            <a:tailEnd/>
          </a:ln>
        </p:spPr>
      </p:pic>
      <p:sp>
        <p:nvSpPr>
          <p:cNvPr id="6" name="Rectangle 5"/>
          <p:cNvSpPr/>
          <p:nvPr/>
        </p:nvSpPr>
        <p:spPr>
          <a:xfrm>
            <a:off x="539552" y="3212976"/>
            <a:ext cx="446449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4788024" y="2420888"/>
            <a:ext cx="194421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7" idx="1"/>
          </p:cNvCxnSpPr>
          <p:nvPr/>
        </p:nvCxnSpPr>
        <p:spPr>
          <a:xfrm flipH="1">
            <a:off x="4283968" y="2528900"/>
            <a:ext cx="504056" cy="6840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Copy constructor</a:t>
            </a:r>
            <a:endParaRPr lang="en-CA" dirty="0"/>
          </a:p>
        </p:txBody>
      </p:sp>
      <p:pic>
        <p:nvPicPr>
          <p:cNvPr id="4098" name="Picture 2"/>
          <p:cNvPicPr>
            <a:picLocks noChangeAspect="1" noChangeArrowheads="1"/>
          </p:cNvPicPr>
          <p:nvPr/>
        </p:nvPicPr>
        <p:blipFill>
          <a:blip r:embed="rId2" cstate="print"/>
          <a:srcRect/>
          <a:stretch>
            <a:fillRect/>
          </a:stretch>
        </p:blipFill>
        <p:spPr bwMode="auto">
          <a:xfrm>
            <a:off x="683568" y="1772816"/>
            <a:ext cx="3744416" cy="396044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860032" y="1916832"/>
            <a:ext cx="3888432" cy="4104456"/>
          </a:xfrm>
          <a:prstGeom prst="rect">
            <a:avLst/>
          </a:prstGeom>
          <a:noFill/>
          <a:ln w="9525">
            <a:noFill/>
            <a:miter lim="800000"/>
            <a:headEnd/>
            <a:tailEnd/>
          </a:ln>
        </p:spPr>
      </p:pic>
      <p:sp>
        <p:nvSpPr>
          <p:cNvPr id="6" name="Rectangle 5"/>
          <p:cNvSpPr/>
          <p:nvPr/>
        </p:nvSpPr>
        <p:spPr>
          <a:xfrm>
            <a:off x="539552" y="3429000"/>
            <a:ext cx="4464496" cy="93610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4788024" y="2636912"/>
            <a:ext cx="194421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7" idx="1"/>
          </p:cNvCxnSpPr>
          <p:nvPr/>
        </p:nvCxnSpPr>
        <p:spPr>
          <a:xfrm flipH="1">
            <a:off x="4283968" y="2744924"/>
            <a:ext cx="504056" cy="68407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92280" y="2204864"/>
            <a:ext cx="1928733" cy="369332"/>
          </a:xfrm>
          <a:prstGeom prst="rect">
            <a:avLst/>
          </a:prstGeom>
          <a:noFill/>
        </p:spPr>
        <p:txBody>
          <a:bodyPr wrap="none" rtlCol="0">
            <a:spAutoFit/>
          </a:bodyPr>
          <a:lstStyle/>
          <a:p>
            <a:r>
              <a:rPr lang="en-CA" dirty="0" smtClean="0"/>
              <a:t>Copy constructor</a:t>
            </a:r>
            <a:endParaRPr lang="en-CA" dirty="0"/>
          </a:p>
        </p:txBody>
      </p:sp>
      <p:cxnSp>
        <p:nvCxnSpPr>
          <p:cNvPr id="11" name="Straight Arrow Connector 10"/>
          <p:cNvCxnSpPr/>
          <p:nvPr/>
        </p:nvCxnSpPr>
        <p:spPr>
          <a:xfrm flipH="1">
            <a:off x="6732240" y="2420888"/>
            <a:ext cx="432048" cy="1800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Copy constructor</a:t>
            </a:r>
            <a:endParaRPr lang="en-CA" dirty="0"/>
          </a:p>
        </p:txBody>
      </p:sp>
      <p:pic>
        <p:nvPicPr>
          <p:cNvPr id="4098" name="Picture 2"/>
          <p:cNvPicPr>
            <a:picLocks noChangeAspect="1" noChangeArrowheads="1"/>
          </p:cNvPicPr>
          <p:nvPr/>
        </p:nvPicPr>
        <p:blipFill>
          <a:blip r:embed="rId2" cstate="print"/>
          <a:srcRect/>
          <a:stretch>
            <a:fillRect/>
          </a:stretch>
        </p:blipFill>
        <p:spPr bwMode="auto">
          <a:xfrm>
            <a:off x="683568" y="1772816"/>
            <a:ext cx="3744416" cy="396044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860032" y="1916832"/>
            <a:ext cx="3888432" cy="4104456"/>
          </a:xfrm>
          <a:prstGeom prst="rect">
            <a:avLst/>
          </a:prstGeom>
          <a:noFill/>
          <a:ln w="9525">
            <a:noFill/>
            <a:miter lim="800000"/>
            <a:headEnd/>
            <a:tailEnd/>
          </a:ln>
        </p:spPr>
      </p:pic>
      <p:sp>
        <p:nvSpPr>
          <p:cNvPr id="6" name="Rectangle 5"/>
          <p:cNvSpPr/>
          <p:nvPr/>
        </p:nvSpPr>
        <p:spPr>
          <a:xfrm>
            <a:off x="539552" y="3429000"/>
            <a:ext cx="4464496" cy="93610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4788024" y="2880232"/>
            <a:ext cx="194421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stCxn id="7" idx="1"/>
          </p:cNvCxnSpPr>
          <p:nvPr/>
        </p:nvCxnSpPr>
        <p:spPr>
          <a:xfrm flipH="1">
            <a:off x="4427984" y="2988244"/>
            <a:ext cx="360040" cy="4407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92280" y="2555612"/>
            <a:ext cx="1928733" cy="369332"/>
          </a:xfrm>
          <a:prstGeom prst="rect">
            <a:avLst/>
          </a:prstGeom>
          <a:noFill/>
        </p:spPr>
        <p:txBody>
          <a:bodyPr wrap="none" rtlCol="0">
            <a:spAutoFit/>
          </a:bodyPr>
          <a:lstStyle/>
          <a:p>
            <a:r>
              <a:rPr lang="en-CA" dirty="0" smtClean="0"/>
              <a:t>Copy constructor</a:t>
            </a:r>
            <a:endParaRPr lang="en-CA" dirty="0"/>
          </a:p>
        </p:txBody>
      </p:sp>
      <p:cxnSp>
        <p:nvCxnSpPr>
          <p:cNvPr id="11" name="Straight Arrow Connector 10"/>
          <p:cNvCxnSpPr/>
          <p:nvPr/>
        </p:nvCxnSpPr>
        <p:spPr>
          <a:xfrm flipH="1">
            <a:off x="6732240" y="2744924"/>
            <a:ext cx="432048" cy="1800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Copy constructor</a:t>
            </a:r>
            <a:endParaRPr lang="en-CA" dirty="0"/>
          </a:p>
        </p:txBody>
      </p:sp>
      <p:pic>
        <p:nvPicPr>
          <p:cNvPr id="4098" name="Picture 2"/>
          <p:cNvPicPr>
            <a:picLocks noChangeAspect="1" noChangeArrowheads="1"/>
          </p:cNvPicPr>
          <p:nvPr/>
        </p:nvPicPr>
        <p:blipFill>
          <a:blip r:embed="rId2" cstate="print"/>
          <a:srcRect/>
          <a:stretch>
            <a:fillRect/>
          </a:stretch>
        </p:blipFill>
        <p:spPr bwMode="auto">
          <a:xfrm>
            <a:off x="683568" y="1772816"/>
            <a:ext cx="3744416" cy="396044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860032" y="1916832"/>
            <a:ext cx="3888432" cy="4104456"/>
          </a:xfrm>
          <a:prstGeom prst="rect">
            <a:avLst/>
          </a:prstGeom>
          <a:noFill/>
          <a:ln w="9525">
            <a:noFill/>
            <a:miter lim="800000"/>
            <a:headEnd/>
            <a:tailEnd/>
          </a:ln>
        </p:spPr>
      </p:pic>
      <p:sp>
        <p:nvSpPr>
          <p:cNvPr id="7" name="Rectangle 6"/>
          <p:cNvSpPr/>
          <p:nvPr/>
        </p:nvSpPr>
        <p:spPr>
          <a:xfrm>
            <a:off x="4788024" y="3429000"/>
            <a:ext cx="1944216" cy="50405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TextBox 11"/>
          <p:cNvSpPr txBox="1"/>
          <p:nvPr/>
        </p:nvSpPr>
        <p:spPr>
          <a:xfrm>
            <a:off x="5364088" y="5867980"/>
            <a:ext cx="3544560" cy="369332"/>
          </a:xfrm>
          <a:prstGeom prst="rect">
            <a:avLst/>
          </a:prstGeom>
          <a:noFill/>
        </p:spPr>
        <p:txBody>
          <a:bodyPr wrap="none" rtlCol="0">
            <a:spAutoFit/>
          </a:bodyPr>
          <a:lstStyle/>
          <a:p>
            <a:r>
              <a:rPr lang="en-CA" dirty="0" smtClean="0"/>
              <a:t>Overloaded assignment operator</a:t>
            </a:r>
            <a:endParaRPr lang="en-CA" dirty="0"/>
          </a:p>
        </p:txBody>
      </p:sp>
      <p:cxnSp>
        <p:nvCxnSpPr>
          <p:cNvPr id="14" name="Straight Arrow Connector 13"/>
          <p:cNvCxnSpPr/>
          <p:nvPr/>
        </p:nvCxnSpPr>
        <p:spPr>
          <a:xfrm flipH="1" flipV="1">
            <a:off x="6012160" y="3933056"/>
            <a:ext cx="576064" cy="20162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Copy constructor</a:t>
            </a:r>
            <a:endParaRPr lang="en-CA" dirty="0"/>
          </a:p>
        </p:txBody>
      </p:sp>
      <p:pic>
        <p:nvPicPr>
          <p:cNvPr id="4098" name="Picture 2"/>
          <p:cNvPicPr>
            <a:picLocks noChangeAspect="1" noChangeArrowheads="1"/>
          </p:cNvPicPr>
          <p:nvPr/>
        </p:nvPicPr>
        <p:blipFill>
          <a:blip r:embed="rId2" cstate="print"/>
          <a:srcRect/>
          <a:stretch>
            <a:fillRect/>
          </a:stretch>
        </p:blipFill>
        <p:spPr bwMode="auto">
          <a:xfrm>
            <a:off x="683568" y="1772816"/>
            <a:ext cx="3744416" cy="396044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4860032" y="1916832"/>
            <a:ext cx="3888432" cy="4104456"/>
          </a:xfrm>
          <a:prstGeom prst="rect">
            <a:avLst/>
          </a:prstGeom>
          <a:noFill/>
          <a:ln w="9525">
            <a:noFill/>
            <a:miter lim="800000"/>
            <a:headEnd/>
            <a:tailEnd/>
          </a:ln>
        </p:spPr>
      </p:pic>
      <p:sp>
        <p:nvSpPr>
          <p:cNvPr id="7" name="Rectangle 6"/>
          <p:cNvSpPr/>
          <p:nvPr/>
        </p:nvSpPr>
        <p:spPr>
          <a:xfrm>
            <a:off x="4932040" y="4077072"/>
            <a:ext cx="3816424" cy="108012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5122" name="Picture 2"/>
          <p:cNvPicPr>
            <a:picLocks noChangeAspect="1" noChangeArrowheads="1"/>
          </p:cNvPicPr>
          <p:nvPr/>
        </p:nvPicPr>
        <p:blipFill>
          <a:blip r:embed="rId4" cstate="print"/>
          <a:srcRect/>
          <a:stretch>
            <a:fillRect/>
          </a:stretch>
        </p:blipFill>
        <p:spPr bwMode="auto">
          <a:xfrm>
            <a:off x="6956251" y="2204864"/>
            <a:ext cx="1360165" cy="936104"/>
          </a:xfrm>
          <a:prstGeom prst="rect">
            <a:avLst/>
          </a:prstGeom>
          <a:noFill/>
          <a:ln w="9525">
            <a:noFill/>
            <a:miter lim="800000"/>
            <a:headEnd/>
            <a:tailEnd/>
          </a:ln>
        </p:spPr>
      </p:pic>
      <p:cxnSp>
        <p:nvCxnSpPr>
          <p:cNvPr id="9" name="Straight Arrow Connector 8"/>
          <p:cNvCxnSpPr/>
          <p:nvPr/>
        </p:nvCxnSpPr>
        <p:spPr>
          <a:xfrm flipV="1">
            <a:off x="7020272" y="3140968"/>
            <a:ext cx="216024" cy="9361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What will be the output and why?</a:t>
            </a:r>
            <a:endParaRPr lang="en-CA" dirty="0"/>
          </a:p>
        </p:txBody>
      </p:sp>
      <p:pic>
        <p:nvPicPr>
          <p:cNvPr id="8197" name="Picture 5"/>
          <p:cNvPicPr>
            <a:picLocks noChangeAspect="1" noChangeArrowheads="1"/>
          </p:cNvPicPr>
          <p:nvPr/>
        </p:nvPicPr>
        <p:blipFill>
          <a:blip r:embed="rId2" cstate="print"/>
          <a:srcRect/>
          <a:stretch>
            <a:fillRect/>
          </a:stretch>
        </p:blipFill>
        <p:spPr bwMode="auto">
          <a:xfrm>
            <a:off x="5436096" y="1988840"/>
            <a:ext cx="2808312" cy="3312368"/>
          </a:xfrm>
          <a:prstGeom prst="rect">
            <a:avLst/>
          </a:prstGeom>
          <a:noFill/>
          <a:ln w="9525">
            <a:noFill/>
            <a:miter lim="800000"/>
            <a:headEnd/>
            <a:tailEnd/>
          </a:ln>
        </p:spPr>
      </p:pic>
      <p:pic>
        <p:nvPicPr>
          <p:cNvPr id="8198" name="Picture 6"/>
          <p:cNvPicPr>
            <a:picLocks noChangeAspect="1" noChangeArrowheads="1"/>
          </p:cNvPicPr>
          <p:nvPr/>
        </p:nvPicPr>
        <p:blipFill>
          <a:blip r:embed="rId3" cstate="print"/>
          <a:srcRect/>
          <a:stretch>
            <a:fillRect/>
          </a:stretch>
        </p:blipFill>
        <p:spPr bwMode="auto">
          <a:xfrm>
            <a:off x="395536" y="1844824"/>
            <a:ext cx="4248472" cy="4680520"/>
          </a:xfrm>
          <a:prstGeom prst="rect">
            <a:avLst/>
          </a:prstGeom>
          <a:noFill/>
          <a:ln w="9525">
            <a:noFill/>
            <a:miter lim="800000"/>
            <a:headEnd/>
            <a:tailEnd/>
          </a:ln>
        </p:spPr>
      </p:pic>
      <p:pic>
        <p:nvPicPr>
          <p:cNvPr id="8199" name="Picture 7"/>
          <p:cNvPicPr>
            <a:picLocks noChangeAspect="1" noChangeArrowheads="1"/>
          </p:cNvPicPr>
          <p:nvPr/>
        </p:nvPicPr>
        <p:blipFill>
          <a:blip r:embed="rId4" cstate="print"/>
          <a:srcRect/>
          <a:stretch>
            <a:fillRect/>
          </a:stretch>
        </p:blipFill>
        <p:spPr bwMode="auto">
          <a:xfrm>
            <a:off x="7236296" y="1700808"/>
            <a:ext cx="1588765" cy="576064"/>
          </a:xfrm>
          <a:prstGeom prst="rect">
            <a:avLst/>
          </a:prstGeom>
          <a:noFill/>
          <a:ln w="9525">
            <a:noFill/>
            <a:miter lim="800000"/>
            <a:headEnd/>
            <a:tailEnd/>
          </a:ln>
        </p:spPr>
      </p:pic>
      <p:cxnSp>
        <p:nvCxnSpPr>
          <p:cNvPr id="11" name="Straight Arrow Connector 10"/>
          <p:cNvCxnSpPr/>
          <p:nvPr/>
        </p:nvCxnSpPr>
        <p:spPr>
          <a:xfrm flipV="1">
            <a:off x="7020272" y="2276872"/>
            <a:ext cx="576064" cy="1080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652120" y="2996952"/>
            <a:ext cx="2448272"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References</a:t>
            </a:r>
            <a:endParaRPr lang="en-CA" dirty="0"/>
          </a:p>
        </p:txBody>
      </p:sp>
      <p:sp>
        <p:nvSpPr>
          <p:cNvPr id="3" name="Content Placeholder 2"/>
          <p:cNvSpPr>
            <a:spLocks noGrp="1"/>
          </p:cNvSpPr>
          <p:nvPr>
            <p:ph sz="quarter" idx="1"/>
          </p:nvPr>
        </p:nvSpPr>
        <p:spPr/>
        <p:txBody>
          <a:bodyPr/>
          <a:lstStyle/>
          <a:p>
            <a:r>
              <a:rPr lang="en-CA" dirty="0" smtClean="0"/>
              <a:t>“Object oriented programming with C++” – E </a:t>
            </a:r>
            <a:r>
              <a:rPr lang="en-CA" dirty="0" err="1" smtClean="0"/>
              <a:t>balagurusamy</a:t>
            </a:r>
            <a:r>
              <a:rPr lang="en-CA" dirty="0" smtClean="0"/>
              <a:t>, second edition.</a:t>
            </a:r>
          </a:p>
          <a:p>
            <a:r>
              <a:rPr lang="en-CA" dirty="0" smtClean="0"/>
              <a:t>http://www.cplusplus.com/doc/tutorial/inheritance/</a:t>
            </a:r>
          </a:p>
          <a:p>
            <a:r>
              <a:rPr lang="en-CA" dirty="0" smtClean="0"/>
              <a:t>Web.</a:t>
            </a:r>
            <a:endParaRPr lang="en-CA"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simple program</a:t>
            </a:r>
            <a:endParaRPr lang="en-CA" dirty="0"/>
          </a:p>
        </p:txBody>
      </p:sp>
      <p:sp>
        <p:nvSpPr>
          <p:cNvPr id="3" name="Content Placeholder 2"/>
          <p:cNvSpPr>
            <a:spLocks noGrp="1"/>
          </p:cNvSpPr>
          <p:nvPr>
            <p:ph sz="quarter" idx="1"/>
          </p:nvPr>
        </p:nvSpPr>
        <p:spPr/>
        <p:txBody>
          <a:bodyPr/>
          <a:lstStyle/>
          <a:p>
            <a:r>
              <a:rPr lang="en-CA" dirty="0" smtClean="0"/>
              <a:t>Input: name and age of a person.</a:t>
            </a:r>
          </a:p>
          <a:p>
            <a:r>
              <a:rPr lang="en-CA" dirty="0" smtClean="0"/>
              <a:t>Output: display name and age of that person.</a:t>
            </a:r>
            <a:endParaRPr lang="en-CA"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Procedure-Oriented programming</a:t>
            </a:r>
            <a:endParaRPr lang="en-CA" dirty="0"/>
          </a:p>
        </p:txBody>
      </p:sp>
      <p:sp>
        <p:nvSpPr>
          <p:cNvPr id="3" name="Content Placeholder 2"/>
          <p:cNvSpPr>
            <a:spLocks noGrp="1"/>
          </p:cNvSpPr>
          <p:nvPr>
            <p:ph sz="quarter" idx="1"/>
          </p:nvPr>
        </p:nvSpPr>
        <p:spPr>
          <a:xfrm>
            <a:off x="457200" y="1600201"/>
            <a:ext cx="8229600" cy="2188839"/>
          </a:xfrm>
        </p:spPr>
        <p:txBody>
          <a:bodyPr>
            <a:normAutofit/>
          </a:bodyPr>
          <a:lstStyle/>
          <a:p>
            <a:r>
              <a:rPr lang="en-CA" dirty="0" smtClean="0"/>
              <a:t>A problem is viewed as a sequence of tasks.</a:t>
            </a:r>
          </a:p>
          <a:p>
            <a:r>
              <a:rPr lang="en-CA" dirty="0" smtClean="0"/>
              <a:t>A number of functions are written to accomplish these tasks.</a:t>
            </a:r>
          </a:p>
          <a:p>
            <a:r>
              <a:rPr lang="en-CA" dirty="0" smtClean="0"/>
              <a:t>COBOL, FORTRAN, C etc. </a:t>
            </a:r>
          </a:p>
          <a:p>
            <a:endParaRPr lang="en-CA" dirty="0"/>
          </a:p>
        </p:txBody>
      </p:sp>
      <p:sp>
        <p:nvSpPr>
          <p:cNvPr id="6" name="Text Box 5"/>
          <p:cNvSpPr txBox="1">
            <a:spLocks noChangeArrowheads="1"/>
          </p:cNvSpPr>
          <p:nvPr/>
        </p:nvSpPr>
        <p:spPr bwMode="auto">
          <a:xfrm>
            <a:off x="2909139" y="3717032"/>
            <a:ext cx="2369389" cy="477527"/>
          </a:xfrm>
          <a:prstGeom prst="rect">
            <a:avLst/>
          </a:prstGeom>
          <a:solidFill>
            <a:srgbClr val="FFFFFF"/>
          </a:solidFill>
          <a:ln w="9525">
            <a:solidFill>
              <a:srgbClr val="000000"/>
            </a:solidFill>
            <a:miter lim="800000"/>
            <a:headEnd/>
            <a:tailEnd/>
          </a:ln>
        </p:spPr>
        <p:txBody>
          <a:bodyPr/>
          <a:lstStyle/>
          <a:p>
            <a:pPr algn="ctr" eaLnBrk="0" hangingPunct="0"/>
            <a:r>
              <a:rPr lang="en-US" sz="1600" dirty="0"/>
              <a:t>MAIN PROGRAM</a:t>
            </a:r>
          </a:p>
        </p:txBody>
      </p:sp>
      <p:sp>
        <p:nvSpPr>
          <p:cNvPr id="7" name="Text Box 6"/>
          <p:cNvSpPr txBox="1">
            <a:spLocks noChangeArrowheads="1"/>
          </p:cNvSpPr>
          <p:nvPr/>
        </p:nvSpPr>
        <p:spPr bwMode="auto">
          <a:xfrm>
            <a:off x="4241920" y="4831261"/>
            <a:ext cx="1480868" cy="477527"/>
          </a:xfrm>
          <a:prstGeom prst="rect">
            <a:avLst/>
          </a:prstGeom>
          <a:solidFill>
            <a:srgbClr val="FFFFFF"/>
          </a:solidFill>
          <a:ln w="9525">
            <a:solidFill>
              <a:srgbClr val="000000"/>
            </a:solidFill>
            <a:miter lim="800000"/>
            <a:headEnd/>
            <a:tailEnd/>
          </a:ln>
        </p:spPr>
        <p:txBody>
          <a:bodyPr/>
          <a:lstStyle/>
          <a:p>
            <a:pPr algn="ctr" eaLnBrk="0" hangingPunct="0"/>
            <a:r>
              <a:rPr lang="en-US" sz="1600"/>
              <a:t>FUNCTION 3</a:t>
            </a:r>
          </a:p>
        </p:txBody>
      </p:sp>
      <p:sp>
        <p:nvSpPr>
          <p:cNvPr id="8" name="Text Box 7"/>
          <p:cNvSpPr txBox="1">
            <a:spLocks noChangeArrowheads="1"/>
          </p:cNvSpPr>
          <p:nvPr/>
        </p:nvSpPr>
        <p:spPr bwMode="auto">
          <a:xfrm>
            <a:off x="2464878" y="4831261"/>
            <a:ext cx="1480868" cy="477527"/>
          </a:xfrm>
          <a:prstGeom prst="rect">
            <a:avLst/>
          </a:prstGeom>
          <a:solidFill>
            <a:srgbClr val="FFFFFF"/>
          </a:solidFill>
          <a:ln w="9525">
            <a:solidFill>
              <a:srgbClr val="000000"/>
            </a:solidFill>
            <a:miter lim="800000"/>
            <a:headEnd/>
            <a:tailEnd/>
          </a:ln>
        </p:spPr>
        <p:txBody>
          <a:bodyPr/>
          <a:lstStyle/>
          <a:p>
            <a:pPr algn="ctr" eaLnBrk="0" hangingPunct="0"/>
            <a:r>
              <a:rPr lang="en-US" sz="1600" dirty="0"/>
              <a:t>FUNCTION 2</a:t>
            </a:r>
          </a:p>
        </p:txBody>
      </p:sp>
      <p:sp>
        <p:nvSpPr>
          <p:cNvPr id="10" name="Text Box 9"/>
          <p:cNvSpPr txBox="1">
            <a:spLocks noChangeArrowheads="1"/>
          </p:cNvSpPr>
          <p:nvPr/>
        </p:nvSpPr>
        <p:spPr bwMode="auto">
          <a:xfrm>
            <a:off x="4093833" y="6263841"/>
            <a:ext cx="1480868" cy="477527"/>
          </a:xfrm>
          <a:prstGeom prst="rect">
            <a:avLst/>
          </a:prstGeom>
          <a:solidFill>
            <a:srgbClr val="FFFFFF"/>
          </a:solidFill>
          <a:ln w="9525">
            <a:solidFill>
              <a:srgbClr val="000000"/>
            </a:solidFill>
            <a:miter lim="800000"/>
            <a:headEnd/>
            <a:tailEnd/>
          </a:ln>
        </p:spPr>
        <p:txBody>
          <a:bodyPr/>
          <a:lstStyle/>
          <a:p>
            <a:pPr algn="ctr" eaLnBrk="0" hangingPunct="0"/>
            <a:r>
              <a:rPr lang="en-US" sz="1600"/>
              <a:t>FUNCTION 5</a:t>
            </a:r>
          </a:p>
        </p:txBody>
      </p:sp>
      <p:sp>
        <p:nvSpPr>
          <p:cNvPr id="11" name="Text Box 10"/>
          <p:cNvSpPr txBox="1">
            <a:spLocks noChangeArrowheads="1"/>
          </p:cNvSpPr>
          <p:nvPr/>
        </p:nvSpPr>
        <p:spPr bwMode="auto">
          <a:xfrm>
            <a:off x="984010" y="6263841"/>
            <a:ext cx="1480868" cy="477527"/>
          </a:xfrm>
          <a:prstGeom prst="rect">
            <a:avLst/>
          </a:prstGeom>
          <a:solidFill>
            <a:srgbClr val="FFFFFF"/>
          </a:solidFill>
          <a:ln w="9525">
            <a:solidFill>
              <a:srgbClr val="000000"/>
            </a:solidFill>
            <a:miter lim="800000"/>
            <a:headEnd/>
            <a:tailEnd/>
          </a:ln>
        </p:spPr>
        <p:txBody>
          <a:bodyPr/>
          <a:lstStyle/>
          <a:p>
            <a:pPr algn="ctr" eaLnBrk="0" hangingPunct="0"/>
            <a:r>
              <a:rPr lang="en-US" sz="1600"/>
              <a:t>FUNCTION 4</a:t>
            </a:r>
          </a:p>
        </p:txBody>
      </p:sp>
      <p:sp>
        <p:nvSpPr>
          <p:cNvPr id="12" name="Text Box 11"/>
          <p:cNvSpPr txBox="1">
            <a:spLocks noChangeArrowheads="1"/>
          </p:cNvSpPr>
          <p:nvPr/>
        </p:nvSpPr>
        <p:spPr bwMode="auto">
          <a:xfrm>
            <a:off x="539750" y="4831261"/>
            <a:ext cx="1439962" cy="477527"/>
          </a:xfrm>
          <a:prstGeom prst="rect">
            <a:avLst/>
          </a:prstGeom>
          <a:solidFill>
            <a:srgbClr val="FFFFFF"/>
          </a:solidFill>
          <a:ln w="9525">
            <a:solidFill>
              <a:srgbClr val="000000"/>
            </a:solidFill>
            <a:miter lim="800000"/>
            <a:headEnd/>
            <a:tailEnd/>
          </a:ln>
        </p:spPr>
        <p:txBody>
          <a:bodyPr/>
          <a:lstStyle/>
          <a:p>
            <a:pPr algn="ctr" eaLnBrk="0" hangingPunct="0"/>
            <a:r>
              <a:rPr lang="en-US" sz="1600"/>
              <a:t>FUNCTION 1</a:t>
            </a:r>
          </a:p>
        </p:txBody>
      </p:sp>
      <p:sp>
        <p:nvSpPr>
          <p:cNvPr id="13" name="Line 12"/>
          <p:cNvSpPr>
            <a:spLocks noChangeShapeType="1"/>
          </p:cNvSpPr>
          <p:nvPr/>
        </p:nvSpPr>
        <p:spPr bwMode="auto">
          <a:xfrm flipH="1">
            <a:off x="1280184" y="4194559"/>
            <a:ext cx="2665562" cy="636702"/>
          </a:xfrm>
          <a:prstGeom prst="line">
            <a:avLst/>
          </a:prstGeom>
          <a:noFill/>
          <a:ln w="9525">
            <a:solidFill>
              <a:srgbClr val="000000"/>
            </a:solidFill>
            <a:round/>
            <a:headEnd/>
            <a:tailEnd type="triangle" w="med" len="med"/>
          </a:ln>
        </p:spPr>
        <p:txBody>
          <a:bodyPr/>
          <a:lstStyle/>
          <a:p>
            <a:endParaRPr lang="en-CA"/>
          </a:p>
        </p:txBody>
      </p:sp>
      <p:sp>
        <p:nvSpPr>
          <p:cNvPr id="14" name="Line 13"/>
          <p:cNvSpPr>
            <a:spLocks noChangeShapeType="1"/>
          </p:cNvSpPr>
          <p:nvPr/>
        </p:nvSpPr>
        <p:spPr bwMode="auto">
          <a:xfrm flipH="1">
            <a:off x="3797659" y="4194559"/>
            <a:ext cx="148087" cy="636702"/>
          </a:xfrm>
          <a:prstGeom prst="line">
            <a:avLst/>
          </a:prstGeom>
          <a:noFill/>
          <a:ln w="9525">
            <a:solidFill>
              <a:srgbClr val="000000"/>
            </a:solidFill>
            <a:round/>
            <a:headEnd/>
            <a:tailEnd type="triangle" w="med" len="med"/>
          </a:ln>
        </p:spPr>
        <p:txBody>
          <a:bodyPr/>
          <a:lstStyle/>
          <a:p>
            <a:endParaRPr lang="en-CA"/>
          </a:p>
        </p:txBody>
      </p:sp>
      <p:sp>
        <p:nvSpPr>
          <p:cNvPr id="15" name="Line 14"/>
          <p:cNvSpPr>
            <a:spLocks noChangeShapeType="1"/>
          </p:cNvSpPr>
          <p:nvPr/>
        </p:nvSpPr>
        <p:spPr bwMode="auto">
          <a:xfrm>
            <a:off x="3945746" y="4194559"/>
            <a:ext cx="1480868" cy="636702"/>
          </a:xfrm>
          <a:prstGeom prst="line">
            <a:avLst/>
          </a:prstGeom>
          <a:noFill/>
          <a:ln w="9525">
            <a:solidFill>
              <a:srgbClr val="000000"/>
            </a:solidFill>
            <a:round/>
            <a:headEnd/>
            <a:tailEnd type="triangle" w="med" len="med"/>
          </a:ln>
        </p:spPr>
        <p:txBody>
          <a:bodyPr/>
          <a:lstStyle/>
          <a:p>
            <a:endParaRPr lang="en-CA"/>
          </a:p>
        </p:txBody>
      </p:sp>
      <p:sp>
        <p:nvSpPr>
          <p:cNvPr id="16" name="Line 15"/>
          <p:cNvSpPr>
            <a:spLocks noChangeShapeType="1"/>
          </p:cNvSpPr>
          <p:nvPr/>
        </p:nvSpPr>
        <p:spPr bwMode="auto">
          <a:xfrm>
            <a:off x="1280184" y="5308788"/>
            <a:ext cx="592347" cy="955053"/>
          </a:xfrm>
          <a:prstGeom prst="line">
            <a:avLst/>
          </a:prstGeom>
          <a:noFill/>
          <a:ln w="9525">
            <a:solidFill>
              <a:srgbClr val="000000"/>
            </a:solidFill>
            <a:round/>
            <a:headEnd/>
            <a:tailEnd type="triangle" w="med" len="med"/>
          </a:ln>
        </p:spPr>
        <p:txBody>
          <a:bodyPr/>
          <a:lstStyle/>
          <a:p>
            <a:endParaRPr lang="en-CA"/>
          </a:p>
        </p:txBody>
      </p:sp>
      <p:sp>
        <p:nvSpPr>
          <p:cNvPr id="17" name="Line 16"/>
          <p:cNvSpPr>
            <a:spLocks noChangeShapeType="1"/>
          </p:cNvSpPr>
          <p:nvPr/>
        </p:nvSpPr>
        <p:spPr bwMode="auto">
          <a:xfrm flipH="1">
            <a:off x="2020618" y="5308788"/>
            <a:ext cx="1184694" cy="955053"/>
          </a:xfrm>
          <a:prstGeom prst="line">
            <a:avLst/>
          </a:prstGeom>
          <a:noFill/>
          <a:ln w="9525">
            <a:solidFill>
              <a:srgbClr val="000000"/>
            </a:solidFill>
            <a:round/>
            <a:headEnd/>
            <a:tailEnd type="triangle" w="med" len="med"/>
          </a:ln>
        </p:spPr>
        <p:txBody>
          <a:bodyPr/>
          <a:lstStyle/>
          <a:p>
            <a:endParaRPr lang="en-CA"/>
          </a:p>
        </p:txBody>
      </p:sp>
      <p:sp>
        <p:nvSpPr>
          <p:cNvPr id="18" name="Line 17"/>
          <p:cNvSpPr>
            <a:spLocks noChangeShapeType="1"/>
          </p:cNvSpPr>
          <p:nvPr/>
        </p:nvSpPr>
        <p:spPr bwMode="auto">
          <a:xfrm flipH="1">
            <a:off x="2464878" y="5308788"/>
            <a:ext cx="2369389" cy="955053"/>
          </a:xfrm>
          <a:prstGeom prst="line">
            <a:avLst/>
          </a:prstGeom>
          <a:noFill/>
          <a:ln w="9525">
            <a:solidFill>
              <a:srgbClr val="000000"/>
            </a:solidFill>
            <a:round/>
            <a:headEnd/>
            <a:tailEnd type="triangle" w="med" len="med"/>
          </a:ln>
        </p:spPr>
        <p:txBody>
          <a:bodyPr/>
          <a:lstStyle/>
          <a:p>
            <a:endParaRPr lang="en-CA"/>
          </a:p>
        </p:txBody>
      </p:sp>
      <p:sp>
        <p:nvSpPr>
          <p:cNvPr id="19" name="Line 18"/>
          <p:cNvSpPr>
            <a:spLocks noChangeShapeType="1"/>
          </p:cNvSpPr>
          <p:nvPr/>
        </p:nvSpPr>
        <p:spPr bwMode="auto">
          <a:xfrm>
            <a:off x="4834267" y="5308788"/>
            <a:ext cx="0" cy="955053"/>
          </a:xfrm>
          <a:prstGeom prst="line">
            <a:avLst/>
          </a:prstGeom>
          <a:noFill/>
          <a:ln w="9525">
            <a:solidFill>
              <a:srgbClr val="000000"/>
            </a:solidFill>
            <a:round/>
            <a:headEnd/>
            <a:tailEnd type="triangle" w="med" len="med"/>
          </a:ln>
        </p:spPr>
        <p:txBody>
          <a:bodyPr/>
          <a:lstStyle/>
          <a:p>
            <a:endParaRPr lang="en-CA"/>
          </a:p>
        </p:txBody>
      </p:sp>
      <p:sp>
        <p:nvSpPr>
          <p:cNvPr id="20" name="TextBox 19"/>
          <p:cNvSpPr txBox="1"/>
          <p:nvPr/>
        </p:nvSpPr>
        <p:spPr>
          <a:xfrm>
            <a:off x="6516216" y="3501008"/>
            <a:ext cx="2304256" cy="923330"/>
          </a:xfrm>
          <a:prstGeom prst="rect">
            <a:avLst/>
          </a:prstGeom>
          <a:noFill/>
        </p:spPr>
        <p:txBody>
          <a:bodyPr wrap="square" rtlCol="0">
            <a:spAutoFit/>
          </a:bodyPr>
          <a:lstStyle/>
          <a:p>
            <a:r>
              <a:rPr lang="en-CA" dirty="0" smtClean="0"/>
              <a:t>Writing a program to </a:t>
            </a:r>
          </a:p>
          <a:p>
            <a:r>
              <a:rPr lang="en-CA" dirty="0" smtClean="0"/>
              <a:t>Add, sub, multiply two numbers.</a:t>
            </a:r>
            <a:endParaRPr lang="en-CA"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simple program</a:t>
            </a:r>
            <a:endParaRPr lang="en-CA" dirty="0"/>
          </a:p>
        </p:txBody>
      </p:sp>
      <p:pic>
        <p:nvPicPr>
          <p:cNvPr id="2050" name="Picture 2"/>
          <p:cNvPicPr>
            <a:picLocks noChangeAspect="1" noChangeArrowheads="1"/>
          </p:cNvPicPr>
          <p:nvPr/>
        </p:nvPicPr>
        <p:blipFill>
          <a:blip r:embed="rId2" cstate="print"/>
          <a:srcRect/>
          <a:stretch>
            <a:fillRect/>
          </a:stretch>
        </p:blipFill>
        <p:spPr bwMode="auto">
          <a:xfrm>
            <a:off x="611560" y="1628800"/>
            <a:ext cx="2880320" cy="2016224"/>
          </a:xfrm>
          <a:prstGeom prst="rect">
            <a:avLst/>
          </a:prstGeom>
          <a:noFill/>
          <a:ln w="9525">
            <a:noFill/>
            <a:miter lim="800000"/>
            <a:headEnd/>
            <a:tailEnd/>
          </a:ln>
        </p:spPr>
      </p:pic>
      <p:sp>
        <p:nvSpPr>
          <p:cNvPr id="12" name="Right Brace 11"/>
          <p:cNvSpPr/>
          <p:nvPr/>
        </p:nvSpPr>
        <p:spPr>
          <a:xfrm>
            <a:off x="2843808" y="2132856"/>
            <a:ext cx="45719" cy="3600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14" name="Straight Arrow Connector 13"/>
          <p:cNvCxnSpPr/>
          <p:nvPr/>
        </p:nvCxnSpPr>
        <p:spPr>
          <a:xfrm>
            <a:off x="2987824" y="2276872"/>
            <a:ext cx="86409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23928" y="2075136"/>
            <a:ext cx="2121093" cy="646331"/>
          </a:xfrm>
          <a:prstGeom prst="rect">
            <a:avLst/>
          </a:prstGeom>
          <a:noFill/>
        </p:spPr>
        <p:txBody>
          <a:bodyPr wrap="none" rtlCol="0">
            <a:spAutoFit/>
          </a:bodyPr>
          <a:lstStyle/>
          <a:p>
            <a:r>
              <a:rPr lang="en-CA" b="1" dirty="0" smtClean="0"/>
              <a:t>Attributes</a:t>
            </a:r>
          </a:p>
          <a:p>
            <a:r>
              <a:rPr lang="en-CA" dirty="0" smtClean="0"/>
              <a:t>By default “private”</a:t>
            </a:r>
            <a:endParaRPr lang="en-CA" dirty="0"/>
          </a:p>
        </p:txBody>
      </p:sp>
      <p:sp>
        <p:nvSpPr>
          <p:cNvPr id="16" name="Right Brace 15"/>
          <p:cNvSpPr/>
          <p:nvPr/>
        </p:nvSpPr>
        <p:spPr>
          <a:xfrm>
            <a:off x="3563888" y="2881512"/>
            <a:ext cx="45719" cy="3600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17" name="Straight Arrow Connector 16"/>
          <p:cNvCxnSpPr/>
          <p:nvPr/>
        </p:nvCxnSpPr>
        <p:spPr>
          <a:xfrm>
            <a:off x="3707904" y="3140968"/>
            <a:ext cx="86409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83155" y="2854677"/>
            <a:ext cx="2313454" cy="369332"/>
          </a:xfrm>
          <a:prstGeom prst="rect">
            <a:avLst/>
          </a:prstGeom>
          <a:noFill/>
        </p:spPr>
        <p:txBody>
          <a:bodyPr wrap="none" rtlCol="0">
            <a:spAutoFit/>
          </a:bodyPr>
          <a:lstStyle/>
          <a:p>
            <a:r>
              <a:rPr lang="en-CA" b="1" dirty="0" smtClean="0"/>
              <a:t>Functions/methods</a:t>
            </a:r>
          </a:p>
        </p:txBody>
      </p:sp>
      <p:sp>
        <p:nvSpPr>
          <p:cNvPr id="10" name="Oval 9"/>
          <p:cNvSpPr/>
          <p:nvPr/>
        </p:nvSpPr>
        <p:spPr>
          <a:xfrm>
            <a:off x="539552" y="1700808"/>
            <a:ext cx="576064" cy="360040"/>
          </a:xfrm>
          <a:prstGeom prst="ellipse">
            <a:avLst/>
          </a:prstGeom>
          <a:solidFill>
            <a:schemeClr val="bg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1" name="Straight Arrow Connector 10"/>
          <p:cNvCxnSpPr/>
          <p:nvPr/>
        </p:nvCxnSpPr>
        <p:spPr>
          <a:xfrm flipV="1">
            <a:off x="1115616" y="1772816"/>
            <a:ext cx="2592288" cy="720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07904" y="1547500"/>
            <a:ext cx="1120820" cy="369332"/>
          </a:xfrm>
          <a:prstGeom prst="rect">
            <a:avLst/>
          </a:prstGeom>
          <a:noFill/>
        </p:spPr>
        <p:txBody>
          <a:bodyPr wrap="none" rtlCol="0">
            <a:spAutoFit/>
          </a:bodyPr>
          <a:lstStyle/>
          <a:p>
            <a:r>
              <a:rPr lang="en-CA" b="1" dirty="0" smtClean="0"/>
              <a:t>keyword</a:t>
            </a:r>
          </a:p>
        </p:txBody>
      </p:sp>
      <p:sp>
        <p:nvSpPr>
          <p:cNvPr id="20" name="Oval 19"/>
          <p:cNvSpPr/>
          <p:nvPr/>
        </p:nvSpPr>
        <p:spPr>
          <a:xfrm>
            <a:off x="1331640" y="2594048"/>
            <a:ext cx="792088" cy="360040"/>
          </a:xfrm>
          <a:prstGeom prst="ellipse">
            <a:avLst/>
          </a:prstGeom>
          <a:solidFill>
            <a:schemeClr val="bg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1" name="Straight Arrow Connector 20"/>
          <p:cNvCxnSpPr/>
          <p:nvPr/>
        </p:nvCxnSpPr>
        <p:spPr>
          <a:xfrm flipV="1">
            <a:off x="2123728" y="1893250"/>
            <a:ext cx="1852927" cy="7436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simple program</a:t>
            </a:r>
            <a:endParaRPr lang="en-CA" dirty="0"/>
          </a:p>
        </p:txBody>
      </p:sp>
      <p:pic>
        <p:nvPicPr>
          <p:cNvPr id="3074" name="Picture 2"/>
          <p:cNvPicPr>
            <a:picLocks noChangeAspect="1" noChangeArrowheads="1"/>
          </p:cNvPicPr>
          <p:nvPr/>
        </p:nvPicPr>
        <p:blipFill>
          <a:blip r:embed="rId2" cstate="print"/>
          <a:srcRect/>
          <a:stretch>
            <a:fillRect/>
          </a:stretch>
        </p:blipFill>
        <p:spPr bwMode="auto">
          <a:xfrm>
            <a:off x="827584" y="1700808"/>
            <a:ext cx="2880320" cy="3456384"/>
          </a:xfrm>
          <a:prstGeom prst="rect">
            <a:avLst/>
          </a:prstGeom>
          <a:noFill/>
          <a:ln w="9525">
            <a:noFill/>
            <a:miter lim="800000"/>
            <a:headEnd/>
            <a:tailEnd/>
          </a:ln>
        </p:spPr>
      </p:pic>
      <p:sp>
        <p:nvSpPr>
          <p:cNvPr id="5" name="Rectangle 4"/>
          <p:cNvSpPr/>
          <p:nvPr/>
        </p:nvSpPr>
        <p:spPr>
          <a:xfrm>
            <a:off x="755576" y="3717032"/>
            <a:ext cx="3312368" cy="158417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p:cNvSpPr/>
          <p:nvPr/>
        </p:nvSpPr>
        <p:spPr>
          <a:xfrm>
            <a:off x="1907704" y="3717032"/>
            <a:ext cx="360040" cy="360040"/>
          </a:xfrm>
          <a:prstGeom prst="ellipse">
            <a:avLst/>
          </a:prstGeom>
          <a:solidFill>
            <a:schemeClr val="bg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Arrow Connector 7"/>
          <p:cNvCxnSpPr/>
          <p:nvPr/>
        </p:nvCxnSpPr>
        <p:spPr>
          <a:xfrm>
            <a:off x="-2340768" y="0"/>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7"/>
          </p:cNvCxnSpPr>
          <p:nvPr/>
        </p:nvCxnSpPr>
        <p:spPr>
          <a:xfrm flipV="1">
            <a:off x="2215017" y="3098104"/>
            <a:ext cx="2356983" cy="6716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44008" y="2924944"/>
            <a:ext cx="2826415" cy="369332"/>
          </a:xfrm>
          <a:prstGeom prst="rect">
            <a:avLst/>
          </a:prstGeom>
          <a:noFill/>
        </p:spPr>
        <p:txBody>
          <a:bodyPr wrap="none" rtlCol="0">
            <a:spAutoFit/>
          </a:bodyPr>
          <a:lstStyle/>
          <a:p>
            <a:r>
              <a:rPr lang="en-CA" dirty="0" smtClean="0"/>
              <a:t>Scope resolution operator</a:t>
            </a:r>
            <a:endParaRPr lang="en-CA" dirty="0"/>
          </a:p>
        </p:txBody>
      </p:sp>
      <p:sp>
        <p:nvSpPr>
          <p:cNvPr id="12" name="Oval 11"/>
          <p:cNvSpPr/>
          <p:nvPr/>
        </p:nvSpPr>
        <p:spPr>
          <a:xfrm>
            <a:off x="2008288" y="4091928"/>
            <a:ext cx="360040" cy="360040"/>
          </a:xfrm>
          <a:prstGeom prst="ellipse">
            <a:avLst/>
          </a:prstGeom>
          <a:solidFill>
            <a:schemeClr val="bg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Arrow Connector 12"/>
          <p:cNvCxnSpPr/>
          <p:nvPr/>
        </p:nvCxnSpPr>
        <p:spPr>
          <a:xfrm flipV="1">
            <a:off x="2411760" y="3717032"/>
            <a:ext cx="1944216" cy="5760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55976" y="3491716"/>
            <a:ext cx="4685898" cy="369332"/>
          </a:xfrm>
          <a:prstGeom prst="rect">
            <a:avLst/>
          </a:prstGeom>
          <a:noFill/>
        </p:spPr>
        <p:txBody>
          <a:bodyPr wrap="none" rtlCol="0">
            <a:spAutoFit/>
          </a:bodyPr>
          <a:lstStyle/>
          <a:p>
            <a:r>
              <a:rPr lang="en-CA" i="1" dirty="0" smtClean="0"/>
              <a:t>Insertion</a:t>
            </a:r>
            <a:r>
              <a:rPr lang="en-CA" dirty="0" smtClean="0"/>
              <a:t> or </a:t>
            </a:r>
            <a:r>
              <a:rPr lang="en-CA" i="1" dirty="0" smtClean="0"/>
              <a:t>put to</a:t>
            </a:r>
            <a:r>
              <a:rPr lang="en-CA" dirty="0" smtClean="0"/>
              <a:t> operator/ bit-wise left-shift</a:t>
            </a:r>
            <a:endParaRPr lang="en-CA" dirty="0"/>
          </a:p>
        </p:txBody>
      </p:sp>
      <p:sp>
        <p:nvSpPr>
          <p:cNvPr id="15" name="Oval 14"/>
          <p:cNvSpPr/>
          <p:nvPr/>
        </p:nvSpPr>
        <p:spPr>
          <a:xfrm>
            <a:off x="1907704" y="4682280"/>
            <a:ext cx="360040" cy="360040"/>
          </a:xfrm>
          <a:prstGeom prst="ellipse">
            <a:avLst/>
          </a:prstGeom>
          <a:solidFill>
            <a:schemeClr val="bg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Arrow Connector 15"/>
          <p:cNvCxnSpPr/>
          <p:nvPr/>
        </p:nvCxnSpPr>
        <p:spPr>
          <a:xfrm flipV="1">
            <a:off x="2267744" y="4125497"/>
            <a:ext cx="2356983" cy="6716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644008" y="3923764"/>
            <a:ext cx="3313728" cy="369332"/>
          </a:xfrm>
          <a:prstGeom prst="rect">
            <a:avLst/>
          </a:prstGeom>
          <a:noFill/>
        </p:spPr>
        <p:txBody>
          <a:bodyPr wrap="none" rtlCol="0">
            <a:spAutoFit/>
          </a:bodyPr>
          <a:lstStyle/>
          <a:p>
            <a:r>
              <a:rPr lang="en-CA" i="1" dirty="0" smtClean="0"/>
              <a:t>Extraction</a:t>
            </a:r>
            <a:r>
              <a:rPr lang="en-CA" dirty="0" smtClean="0"/>
              <a:t> or </a:t>
            </a:r>
            <a:r>
              <a:rPr lang="en-CA" i="1" dirty="0" smtClean="0"/>
              <a:t>get from</a:t>
            </a:r>
            <a:r>
              <a:rPr lang="en-CA" dirty="0" smtClean="0"/>
              <a:t> operator</a:t>
            </a:r>
            <a:endParaRPr lang="en-CA" dirty="0"/>
          </a:p>
        </p:txBody>
      </p:sp>
      <p:sp>
        <p:nvSpPr>
          <p:cNvPr id="18" name="Oval 17"/>
          <p:cNvSpPr/>
          <p:nvPr/>
        </p:nvSpPr>
        <p:spPr>
          <a:xfrm>
            <a:off x="755576" y="1556792"/>
            <a:ext cx="2088232" cy="360040"/>
          </a:xfrm>
          <a:prstGeom prst="ellipse">
            <a:avLst/>
          </a:prstGeom>
          <a:solidFill>
            <a:schemeClr val="bg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Arrow Connector 18"/>
          <p:cNvCxnSpPr/>
          <p:nvPr/>
        </p:nvCxnSpPr>
        <p:spPr>
          <a:xfrm flipV="1">
            <a:off x="2843808" y="1700808"/>
            <a:ext cx="2520280" cy="235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64088" y="1484784"/>
            <a:ext cx="1300356" cy="369332"/>
          </a:xfrm>
          <a:prstGeom prst="rect">
            <a:avLst/>
          </a:prstGeom>
          <a:noFill/>
        </p:spPr>
        <p:txBody>
          <a:bodyPr wrap="none" rtlCol="0">
            <a:spAutoFit/>
          </a:bodyPr>
          <a:lstStyle/>
          <a:p>
            <a:r>
              <a:rPr lang="en-CA" dirty="0" smtClean="0"/>
              <a:t>Header file</a:t>
            </a:r>
            <a:endParaRPr lang="en-CA"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971600" y="1635993"/>
            <a:ext cx="3456384" cy="3737223"/>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A simple program</a:t>
            </a:r>
            <a:endParaRPr lang="en-CA" dirty="0"/>
          </a:p>
        </p:txBody>
      </p:sp>
      <p:sp>
        <p:nvSpPr>
          <p:cNvPr id="5" name="Rectangle 4"/>
          <p:cNvSpPr/>
          <p:nvPr/>
        </p:nvSpPr>
        <p:spPr>
          <a:xfrm>
            <a:off x="899592" y="4365104"/>
            <a:ext cx="3528392" cy="108012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827584" y="1628800"/>
            <a:ext cx="3312368" cy="4824536"/>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A simple program</a:t>
            </a:r>
            <a:endParaRPr lang="en-CA" dirty="0"/>
          </a:p>
        </p:txBody>
      </p:sp>
      <p:sp>
        <p:nvSpPr>
          <p:cNvPr id="4" name="Rectangle 3"/>
          <p:cNvSpPr/>
          <p:nvPr/>
        </p:nvSpPr>
        <p:spPr>
          <a:xfrm>
            <a:off x="539552" y="5229200"/>
            <a:ext cx="4104456" cy="129614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Oval 4"/>
          <p:cNvSpPr/>
          <p:nvPr/>
        </p:nvSpPr>
        <p:spPr>
          <a:xfrm>
            <a:off x="1547664" y="5733256"/>
            <a:ext cx="360040" cy="360040"/>
          </a:xfrm>
          <a:prstGeom prst="ellipse">
            <a:avLst/>
          </a:prstGeom>
          <a:solidFill>
            <a:schemeClr val="bg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 name="Straight Arrow Connector 5"/>
          <p:cNvCxnSpPr/>
          <p:nvPr/>
        </p:nvCxnSpPr>
        <p:spPr>
          <a:xfrm flipV="1">
            <a:off x="1907704" y="5133609"/>
            <a:ext cx="2356983" cy="67165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83968" y="4931876"/>
            <a:ext cx="1428596" cy="369332"/>
          </a:xfrm>
          <a:prstGeom prst="rect">
            <a:avLst/>
          </a:prstGeom>
          <a:noFill/>
        </p:spPr>
        <p:txBody>
          <a:bodyPr wrap="none" rtlCol="0">
            <a:spAutoFit/>
          </a:bodyPr>
          <a:lstStyle/>
          <a:p>
            <a:r>
              <a:rPr lang="en-CA" dirty="0" smtClean="0"/>
              <a:t>dot operator</a:t>
            </a:r>
            <a:endParaRPr lang="en-CA"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Basic concepts of Object-Oriented Programming</a:t>
            </a:r>
            <a:endParaRPr lang="en-CA" dirty="0"/>
          </a:p>
        </p:txBody>
      </p:sp>
      <p:pic>
        <p:nvPicPr>
          <p:cNvPr id="10244" name="Picture 4" descr="http://www.tutorialgrid.com/uploads/2/7/5/4/27542537/5167795_orig.jpg"/>
          <p:cNvPicPr>
            <a:picLocks noChangeAspect="1" noChangeArrowheads="1"/>
          </p:cNvPicPr>
          <p:nvPr/>
        </p:nvPicPr>
        <p:blipFill>
          <a:blip r:embed="rId2" cstate="print"/>
          <a:srcRect/>
          <a:stretch>
            <a:fillRect/>
          </a:stretch>
        </p:blipFill>
        <p:spPr bwMode="auto">
          <a:xfrm>
            <a:off x="539552" y="1700808"/>
            <a:ext cx="6981825" cy="4552951"/>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a:t>
            </a:r>
            <a:endParaRPr lang="en-CA" dirty="0"/>
          </a:p>
        </p:txBody>
      </p:sp>
      <p:sp>
        <p:nvSpPr>
          <p:cNvPr id="3" name="Content Placeholder 2"/>
          <p:cNvSpPr>
            <a:spLocks noGrp="1"/>
          </p:cNvSpPr>
          <p:nvPr>
            <p:ph sz="quarter" idx="1"/>
          </p:nvPr>
        </p:nvSpPr>
        <p:spPr/>
        <p:txBody>
          <a:bodyPr/>
          <a:lstStyle/>
          <a:p>
            <a:r>
              <a:rPr lang="en-CA" dirty="0" smtClean="0"/>
              <a:t>Can be </a:t>
            </a:r>
            <a:r>
              <a:rPr lang="en-CA" b="1" dirty="0" smtClean="0"/>
              <a:t>concrete</a:t>
            </a:r>
            <a:r>
              <a:rPr lang="en-CA" dirty="0" smtClean="0"/>
              <a:t> and </a:t>
            </a:r>
            <a:r>
              <a:rPr lang="en-CA" b="1" dirty="0" smtClean="0"/>
              <a:t>tangible</a:t>
            </a:r>
            <a:r>
              <a:rPr lang="en-CA" dirty="0" smtClean="0"/>
              <a:t> entities.</a:t>
            </a:r>
          </a:p>
          <a:p>
            <a:pPr lvl="1"/>
            <a:r>
              <a:rPr lang="en-CA" dirty="0" smtClean="0"/>
              <a:t>Sheldon, </a:t>
            </a:r>
            <a:r>
              <a:rPr lang="en-CA" dirty="0" err="1" smtClean="0"/>
              <a:t>amy</a:t>
            </a:r>
            <a:r>
              <a:rPr lang="en-CA" dirty="0" smtClean="0"/>
              <a:t>, book, car, laptop etc..	</a:t>
            </a:r>
          </a:p>
          <a:p>
            <a:r>
              <a:rPr lang="en-CA" dirty="0" smtClean="0"/>
              <a:t>Can be </a:t>
            </a:r>
            <a:r>
              <a:rPr lang="en-CA" b="1" dirty="0" smtClean="0"/>
              <a:t>abstract</a:t>
            </a:r>
            <a:r>
              <a:rPr lang="en-CA" dirty="0" smtClean="0"/>
              <a:t> entities and do not have to be tangible.</a:t>
            </a:r>
          </a:p>
          <a:p>
            <a:pPr lvl="1"/>
            <a:r>
              <a:rPr lang="en-CA" dirty="0" smtClean="0"/>
              <a:t>Database, email, webpage, song etc..</a:t>
            </a:r>
          </a:p>
          <a:p>
            <a:r>
              <a:rPr lang="en-CA" dirty="0" smtClean="0"/>
              <a:t>An object can contain other objects</a:t>
            </a:r>
          </a:p>
          <a:p>
            <a:pPr lvl="1"/>
            <a:r>
              <a:rPr lang="en-CA" dirty="0" smtClean="0"/>
              <a:t>House = kitchen + bedrooms + …</a:t>
            </a:r>
          </a:p>
          <a:p>
            <a:pPr lvl="1"/>
            <a:r>
              <a:rPr lang="en-CA" dirty="0" smtClean="0"/>
              <a:t>Laptop = keyboard + display + processor + …</a:t>
            </a:r>
            <a:endParaRPr lang="en-CA"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 three properties</a:t>
            </a:r>
            <a:endParaRPr lang="en-CA" dirty="0"/>
          </a:p>
        </p:txBody>
      </p:sp>
      <p:sp>
        <p:nvSpPr>
          <p:cNvPr id="3" name="Content Placeholder 2"/>
          <p:cNvSpPr>
            <a:spLocks noGrp="1"/>
          </p:cNvSpPr>
          <p:nvPr>
            <p:ph sz="quarter" idx="1"/>
          </p:nvPr>
        </p:nvSpPr>
        <p:spPr/>
        <p:txBody>
          <a:bodyPr/>
          <a:lstStyle/>
          <a:p>
            <a:r>
              <a:rPr lang="en-CA" b="1" dirty="0" smtClean="0"/>
              <a:t>Unique identity</a:t>
            </a:r>
            <a:r>
              <a:rPr lang="en-CA" dirty="0" smtClean="0"/>
              <a:t> – name, serial number, relationship with another object ..</a:t>
            </a:r>
          </a:p>
          <a:p>
            <a:r>
              <a:rPr lang="en-CA" b="1" dirty="0" smtClean="0"/>
              <a:t>Set of attributes</a:t>
            </a:r>
            <a:r>
              <a:rPr lang="en-CA" dirty="0" smtClean="0"/>
              <a:t> – location, speed, size, name, phone number …</a:t>
            </a:r>
          </a:p>
          <a:p>
            <a:r>
              <a:rPr lang="en-CA" b="1" dirty="0" smtClean="0"/>
              <a:t>Behaviors (action)</a:t>
            </a:r>
            <a:r>
              <a:rPr lang="en-CA" dirty="0" smtClean="0"/>
              <a:t>– walking, driving, take picture, send email …</a:t>
            </a:r>
          </a:p>
        </p:txBody>
      </p:sp>
      <p:sp>
        <p:nvSpPr>
          <p:cNvPr id="5" name="Oval 4"/>
          <p:cNvSpPr>
            <a:spLocks noChangeArrowheads="1"/>
          </p:cNvSpPr>
          <p:nvPr/>
        </p:nvSpPr>
        <p:spPr bwMode="auto">
          <a:xfrm>
            <a:off x="4822279" y="4311476"/>
            <a:ext cx="2486025" cy="2501900"/>
          </a:xfrm>
          <a:prstGeom prst="ellipse">
            <a:avLst/>
          </a:prstGeom>
          <a:solidFill>
            <a:srgbClr val="FF99FF"/>
          </a:solidFill>
          <a:ln w="12700">
            <a:solidFill>
              <a:schemeClr val="tx1"/>
            </a:solidFill>
            <a:round/>
            <a:headEnd/>
            <a:tailEnd/>
          </a:ln>
          <a:effectLst/>
        </p:spPr>
        <p:txBody>
          <a:bodyPr wrap="none" anchor="ctr"/>
          <a:lstStyle/>
          <a:p>
            <a:endParaRPr lang="en-CA"/>
          </a:p>
        </p:txBody>
      </p:sp>
      <p:sp>
        <p:nvSpPr>
          <p:cNvPr id="6" name="Rectangle 5"/>
          <p:cNvSpPr>
            <a:spLocks noChangeArrowheads="1"/>
          </p:cNvSpPr>
          <p:nvPr/>
        </p:nvSpPr>
        <p:spPr bwMode="auto">
          <a:xfrm>
            <a:off x="5292080" y="4890914"/>
            <a:ext cx="1703993" cy="1385637"/>
          </a:xfrm>
          <a:prstGeom prst="rect">
            <a:avLst/>
          </a:prstGeom>
          <a:noFill/>
          <a:ln w="9525">
            <a:noFill/>
            <a:miter lim="800000"/>
            <a:headEnd/>
            <a:tailEnd/>
          </a:ln>
          <a:effectLst/>
        </p:spPr>
        <p:txBody>
          <a:bodyPr wrap="none" lIns="92075" tIns="46038" rIns="92075" bIns="46038">
            <a:spAutoFit/>
          </a:bodyPr>
          <a:lstStyle/>
          <a:p>
            <a:r>
              <a:rPr lang="en-US" altLang="zh-CN" sz="2800" dirty="0" smtClean="0">
                <a:ea typeface="宋体" pitchFamily="2" charset="-122"/>
              </a:rPr>
              <a:t>Behavior</a:t>
            </a:r>
            <a:endParaRPr lang="en-US" altLang="zh-CN" sz="2800" dirty="0">
              <a:ea typeface="宋体" pitchFamily="2" charset="-122"/>
            </a:endParaRPr>
          </a:p>
          <a:p>
            <a:endParaRPr lang="en-US" altLang="zh-CN" sz="2800" dirty="0">
              <a:ea typeface="宋体" pitchFamily="2" charset="-122"/>
            </a:endParaRPr>
          </a:p>
          <a:p>
            <a:r>
              <a:rPr lang="en-US" altLang="zh-CN" sz="2800" dirty="0" smtClean="0">
                <a:ea typeface="宋体" pitchFamily="2" charset="-122"/>
              </a:rPr>
              <a:t>Attributes</a:t>
            </a:r>
            <a:endParaRPr lang="en-US" altLang="zh-CN" sz="2800" dirty="0">
              <a:ea typeface="宋体" pitchFamily="2" charset="-122"/>
            </a:endParaRPr>
          </a:p>
        </p:txBody>
      </p:sp>
      <p:sp>
        <p:nvSpPr>
          <p:cNvPr id="7" name="Line 9"/>
          <p:cNvSpPr>
            <a:spLocks noChangeShapeType="1"/>
          </p:cNvSpPr>
          <p:nvPr/>
        </p:nvSpPr>
        <p:spPr bwMode="auto">
          <a:xfrm>
            <a:off x="4822848" y="5589240"/>
            <a:ext cx="2514600" cy="0"/>
          </a:xfrm>
          <a:prstGeom prst="line">
            <a:avLst/>
          </a:prstGeom>
          <a:noFill/>
          <a:ln w="12700">
            <a:solidFill>
              <a:schemeClr val="tx1"/>
            </a:solidFill>
            <a:round/>
            <a:headEnd type="none" w="sm" len="sm"/>
            <a:tailEnd type="none" w="sm" len="sm"/>
          </a:ln>
          <a:effectLst/>
        </p:spPr>
        <p:txBody>
          <a:bodyPr wrap="none" anchor="ctr"/>
          <a:lstStyle/>
          <a:p>
            <a:endParaRPr lang="en-CA"/>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classes</a:t>
            </a:r>
            <a:endParaRPr lang="en-CA" dirty="0"/>
          </a:p>
        </p:txBody>
      </p:sp>
      <p:sp>
        <p:nvSpPr>
          <p:cNvPr id="3" name="Content Placeholder 2"/>
          <p:cNvSpPr>
            <a:spLocks noGrp="1"/>
          </p:cNvSpPr>
          <p:nvPr>
            <p:ph sz="quarter" idx="1"/>
          </p:nvPr>
        </p:nvSpPr>
        <p:spPr/>
        <p:txBody>
          <a:bodyPr>
            <a:normAutofit fontScale="92500" lnSpcReduction="20000"/>
          </a:bodyPr>
          <a:lstStyle/>
          <a:p>
            <a:r>
              <a:rPr lang="en-CA" dirty="0" smtClean="0"/>
              <a:t>Describe the </a:t>
            </a:r>
            <a:r>
              <a:rPr lang="en-CA" b="1" dirty="0" smtClean="0"/>
              <a:t>commonalities</a:t>
            </a:r>
            <a:r>
              <a:rPr lang="en-CA" dirty="0" smtClean="0"/>
              <a:t> of similar objects.</a:t>
            </a:r>
          </a:p>
          <a:p>
            <a:pPr lvl="1"/>
            <a:r>
              <a:rPr lang="en-CA" dirty="0" smtClean="0"/>
              <a:t>Person : </a:t>
            </a:r>
            <a:r>
              <a:rPr lang="en-CA" dirty="0" err="1" smtClean="0"/>
              <a:t>sheldon</a:t>
            </a:r>
            <a:r>
              <a:rPr lang="en-CA" dirty="0" smtClean="0"/>
              <a:t>, </a:t>
            </a:r>
            <a:r>
              <a:rPr lang="en-CA" dirty="0" err="1" smtClean="0"/>
              <a:t>leonard</a:t>
            </a:r>
            <a:r>
              <a:rPr lang="en-CA" dirty="0" smtClean="0"/>
              <a:t>, </a:t>
            </a:r>
            <a:r>
              <a:rPr lang="en-CA" dirty="0" err="1" smtClean="0"/>
              <a:t>amy</a:t>
            </a:r>
            <a:r>
              <a:rPr lang="en-CA" dirty="0" smtClean="0"/>
              <a:t>, </a:t>
            </a:r>
            <a:r>
              <a:rPr lang="en-CA" dirty="0" err="1" smtClean="0"/>
              <a:t>panny</a:t>
            </a:r>
            <a:r>
              <a:rPr lang="en-CA" dirty="0" smtClean="0"/>
              <a:t> ..</a:t>
            </a:r>
          </a:p>
          <a:p>
            <a:pPr lvl="1"/>
            <a:r>
              <a:rPr lang="en-CA" dirty="0" smtClean="0"/>
              <a:t>Car : sedan, ford, </a:t>
            </a:r>
            <a:r>
              <a:rPr lang="en-CA" dirty="0" err="1" smtClean="0"/>
              <a:t>toyota</a:t>
            </a:r>
            <a:r>
              <a:rPr lang="en-CA" dirty="0" smtClean="0"/>
              <a:t> ...</a:t>
            </a:r>
          </a:p>
          <a:p>
            <a:pPr lvl="1"/>
            <a:r>
              <a:rPr lang="en-CA" dirty="0" smtClean="0"/>
              <a:t>Classroom : CSE 101, CSE 102 …</a:t>
            </a:r>
          </a:p>
          <a:p>
            <a:pPr lvl="1"/>
            <a:r>
              <a:rPr lang="en-CA" dirty="0" smtClean="0"/>
              <a:t>Building: CSE, EEE, CE, ME …</a:t>
            </a:r>
          </a:p>
          <a:p>
            <a:r>
              <a:rPr lang="en-CA" b="1" dirty="0" smtClean="0"/>
              <a:t>Blueprint</a:t>
            </a:r>
            <a:r>
              <a:rPr lang="en-CA" dirty="0" smtClean="0"/>
              <a:t> of object.</a:t>
            </a:r>
          </a:p>
          <a:p>
            <a:r>
              <a:rPr lang="en-CA" dirty="0" smtClean="0"/>
              <a:t>Describe both the attributes and the behaviors</a:t>
            </a:r>
          </a:p>
          <a:p>
            <a:pPr lvl="1"/>
            <a:r>
              <a:rPr lang="en-CA" dirty="0" smtClean="0"/>
              <a:t>Person: name, age .. + sleep, walk ..</a:t>
            </a:r>
          </a:p>
          <a:p>
            <a:r>
              <a:rPr lang="en-CA" b="1" dirty="0" smtClean="0"/>
              <a:t>User-defined</a:t>
            </a:r>
            <a:r>
              <a:rPr lang="en-CA" dirty="0" smtClean="0"/>
              <a:t> data types and behave like the built-in types.</a:t>
            </a:r>
          </a:p>
          <a:p>
            <a:pPr lvl="1"/>
            <a:r>
              <a:rPr lang="en-CA" dirty="0" smtClean="0"/>
              <a:t>Fruit mango;</a:t>
            </a:r>
            <a:endParaRPr lang="en-CA"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smtClean="0"/>
              <a:t>Encapsulation</a:t>
            </a:r>
            <a:endParaRPr lang="en-CA" dirty="0"/>
          </a:p>
        </p:txBody>
      </p:sp>
      <p:sp>
        <p:nvSpPr>
          <p:cNvPr id="3" name="Content Placeholder 2"/>
          <p:cNvSpPr>
            <a:spLocks noGrp="1"/>
          </p:cNvSpPr>
          <p:nvPr>
            <p:ph sz="quarter" idx="1"/>
          </p:nvPr>
        </p:nvSpPr>
        <p:spPr>
          <a:xfrm>
            <a:off x="612648" y="1600200"/>
            <a:ext cx="8153400" cy="3124944"/>
          </a:xfrm>
        </p:spPr>
        <p:txBody>
          <a:bodyPr>
            <a:normAutofit fontScale="92500" lnSpcReduction="20000"/>
          </a:bodyPr>
          <a:lstStyle/>
          <a:p>
            <a:r>
              <a:rPr lang="en-CA" dirty="0" smtClean="0"/>
              <a:t>The wrapping up of data and functions into a single unit is known as </a:t>
            </a:r>
            <a:r>
              <a:rPr lang="en-CA" b="1" dirty="0" smtClean="0"/>
              <a:t>encapsulation</a:t>
            </a:r>
            <a:r>
              <a:rPr lang="en-CA" dirty="0" smtClean="0"/>
              <a:t>.</a:t>
            </a:r>
          </a:p>
          <a:p>
            <a:r>
              <a:rPr lang="en-CA" dirty="0" smtClean="0"/>
              <a:t>Data is not accessible to the outside world.</a:t>
            </a:r>
          </a:p>
          <a:p>
            <a:r>
              <a:rPr lang="en-CA" dirty="0" smtClean="0"/>
              <a:t>Only those functions which are wrapped in the class can access it.</a:t>
            </a:r>
          </a:p>
          <a:p>
            <a:r>
              <a:rPr lang="en-CA" dirty="0" smtClean="0"/>
              <a:t>This insulation of the data from direct access by the program is known as ‘</a:t>
            </a:r>
            <a:r>
              <a:rPr lang="en-CA" b="1" dirty="0" smtClean="0"/>
              <a:t>data hiding</a:t>
            </a:r>
            <a:r>
              <a:rPr lang="en-CA" dirty="0" smtClean="0"/>
              <a:t>’ or ‘</a:t>
            </a:r>
            <a:r>
              <a:rPr lang="en-CA" b="1" dirty="0" smtClean="0"/>
              <a:t>information hiding</a:t>
            </a:r>
            <a:r>
              <a:rPr lang="en-CA" dirty="0" smtClean="0"/>
              <a:t>’.</a:t>
            </a:r>
          </a:p>
          <a:p>
            <a:pPr lvl="1"/>
            <a:endParaRPr lang="en-CA" dirty="0"/>
          </a:p>
        </p:txBody>
      </p:sp>
      <p:pic>
        <p:nvPicPr>
          <p:cNvPr id="6146" name="Picture 2" descr="http://1.bp.blogspot.com/-ceQZU41NmoA/Tz4zIDU4IOI/AAAAAAAAAjY/LSKHi9_Kyuk/s400/encapsulation-data-procedure-oop.jpg"/>
          <p:cNvPicPr>
            <a:picLocks noChangeAspect="1" noChangeArrowheads="1"/>
          </p:cNvPicPr>
          <p:nvPr/>
        </p:nvPicPr>
        <p:blipFill>
          <a:blip r:embed="rId2" cstate="print"/>
          <a:srcRect/>
          <a:stretch>
            <a:fillRect/>
          </a:stretch>
        </p:blipFill>
        <p:spPr bwMode="auto">
          <a:xfrm>
            <a:off x="2202160" y="4581128"/>
            <a:ext cx="3810000" cy="2088232"/>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Abstraction </a:t>
            </a:r>
            <a:endParaRPr lang="en-CA" dirty="0"/>
          </a:p>
        </p:txBody>
      </p:sp>
      <p:sp>
        <p:nvSpPr>
          <p:cNvPr id="3" name="Content Placeholder 2"/>
          <p:cNvSpPr>
            <a:spLocks noGrp="1"/>
          </p:cNvSpPr>
          <p:nvPr>
            <p:ph sz="quarter" idx="1"/>
          </p:nvPr>
        </p:nvSpPr>
        <p:spPr>
          <a:xfrm>
            <a:off x="612648" y="1600200"/>
            <a:ext cx="8153400" cy="1468760"/>
          </a:xfrm>
        </p:spPr>
        <p:txBody>
          <a:bodyPr/>
          <a:lstStyle/>
          <a:p>
            <a:r>
              <a:rPr lang="en-CA" dirty="0" smtClean="0"/>
              <a:t>Representing </a:t>
            </a:r>
            <a:r>
              <a:rPr lang="en-CA" b="1" dirty="0" smtClean="0"/>
              <a:t>essential features </a:t>
            </a:r>
            <a:r>
              <a:rPr lang="en-CA" dirty="0" smtClean="0"/>
              <a:t>without including the background details or explanations.</a:t>
            </a:r>
          </a:p>
        </p:txBody>
      </p:sp>
      <p:pic>
        <p:nvPicPr>
          <p:cNvPr id="48130" name="Picture 2" descr="http://iamsiva.com/image.axd?picture=%2F2014%2F07%2FMobilePhoneComponents.jpg"/>
          <p:cNvPicPr>
            <a:picLocks noChangeAspect="1" noChangeArrowheads="1"/>
          </p:cNvPicPr>
          <p:nvPr/>
        </p:nvPicPr>
        <p:blipFill>
          <a:blip r:embed="rId2" cstate="print"/>
          <a:srcRect/>
          <a:stretch>
            <a:fillRect/>
          </a:stretch>
        </p:blipFill>
        <p:spPr bwMode="auto">
          <a:xfrm>
            <a:off x="1763688" y="3068960"/>
            <a:ext cx="4680520" cy="3528392"/>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Procedure-Oriented programming</a:t>
            </a:r>
            <a:endParaRPr lang="en-CA" dirty="0"/>
          </a:p>
        </p:txBody>
      </p:sp>
      <p:sp>
        <p:nvSpPr>
          <p:cNvPr id="3" name="Content Placeholder 2"/>
          <p:cNvSpPr>
            <a:spLocks noGrp="1"/>
          </p:cNvSpPr>
          <p:nvPr>
            <p:ph sz="quarter" idx="1"/>
          </p:nvPr>
        </p:nvSpPr>
        <p:spPr>
          <a:xfrm>
            <a:off x="457200" y="4509120"/>
            <a:ext cx="8229600" cy="2160240"/>
          </a:xfrm>
        </p:spPr>
        <p:txBody>
          <a:bodyPr>
            <a:normAutofit fontScale="92500" lnSpcReduction="20000"/>
          </a:bodyPr>
          <a:lstStyle/>
          <a:p>
            <a:r>
              <a:rPr lang="en-CA" dirty="0" smtClean="0"/>
              <a:t>Functions operate on data.	</a:t>
            </a:r>
          </a:p>
          <a:p>
            <a:r>
              <a:rPr lang="en-CA" dirty="0" smtClean="0"/>
              <a:t>Primary focus is on functions.</a:t>
            </a:r>
          </a:p>
          <a:p>
            <a:r>
              <a:rPr lang="en-CA" dirty="0" smtClean="0"/>
              <a:t>Drawbacks:</a:t>
            </a:r>
          </a:p>
          <a:p>
            <a:pPr lvl="1"/>
            <a:r>
              <a:rPr lang="en-CA" dirty="0" smtClean="0"/>
              <a:t>No data security for global data.</a:t>
            </a:r>
          </a:p>
          <a:p>
            <a:pPr lvl="1"/>
            <a:r>
              <a:rPr lang="en-CA" dirty="0" smtClean="0"/>
              <a:t>Does not model real world problems very well.</a:t>
            </a:r>
          </a:p>
          <a:p>
            <a:endParaRPr lang="en-CA" dirty="0"/>
          </a:p>
        </p:txBody>
      </p:sp>
      <p:grpSp>
        <p:nvGrpSpPr>
          <p:cNvPr id="4" name="Group 4"/>
          <p:cNvGrpSpPr>
            <a:grpSpLocks/>
          </p:cNvGrpSpPr>
          <p:nvPr/>
        </p:nvGrpSpPr>
        <p:grpSpPr bwMode="auto">
          <a:xfrm>
            <a:off x="539552" y="1628800"/>
            <a:ext cx="7848600" cy="2664296"/>
            <a:chOff x="2880" y="1584"/>
            <a:chExt cx="7632" cy="2736"/>
          </a:xfrm>
        </p:grpSpPr>
        <p:sp>
          <p:nvSpPr>
            <p:cNvPr id="5" name="Text Box 5"/>
            <p:cNvSpPr txBox="1">
              <a:spLocks noChangeArrowheads="1"/>
            </p:cNvSpPr>
            <p:nvPr/>
          </p:nvSpPr>
          <p:spPr bwMode="auto">
            <a:xfrm>
              <a:off x="5184" y="1584"/>
              <a:ext cx="2304" cy="432"/>
            </a:xfrm>
            <a:prstGeom prst="rect">
              <a:avLst/>
            </a:prstGeom>
            <a:solidFill>
              <a:srgbClr val="FFFFFF"/>
            </a:solidFill>
            <a:ln w="9525">
              <a:solidFill>
                <a:srgbClr val="000000"/>
              </a:solidFill>
              <a:miter lim="800000"/>
              <a:headEnd/>
              <a:tailEnd/>
            </a:ln>
          </p:spPr>
          <p:txBody>
            <a:bodyPr/>
            <a:lstStyle/>
            <a:p>
              <a:pPr algn="ctr" eaLnBrk="0" hangingPunct="0"/>
              <a:r>
                <a:rPr lang="en-US" sz="1600"/>
                <a:t>MAIN PROGRAM</a:t>
              </a:r>
            </a:p>
          </p:txBody>
        </p:sp>
        <p:sp>
          <p:nvSpPr>
            <p:cNvPr id="6" name="Text Box 6"/>
            <p:cNvSpPr txBox="1">
              <a:spLocks noChangeArrowheads="1"/>
            </p:cNvSpPr>
            <p:nvPr/>
          </p:nvSpPr>
          <p:spPr bwMode="auto">
            <a:xfrm>
              <a:off x="6480" y="2592"/>
              <a:ext cx="1440" cy="432"/>
            </a:xfrm>
            <a:prstGeom prst="rect">
              <a:avLst/>
            </a:prstGeom>
            <a:solidFill>
              <a:srgbClr val="FFFFFF"/>
            </a:solidFill>
            <a:ln w="9525">
              <a:solidFill>
                <a:srgbClr val="000000"/>
              </a:solidFill>
              <a:miter lim="800000"/>
              <a:headEnd/>
              <a:tailEnd/>
            </a:ln>
          </p:spPr>
          <p:txBody>
            <a:bodyPr/>
            <a:lstStyle/>
            <a:p>
              <a:pPr algn="ctr" eaLnBrk="0" hangingPunct="0"/>
              <a:r>
                <a:rPr lang="en-US" sz="1600"/>
                <a:t>FUNCTION 3</a:t>
              </a:r>
            </a:p>
          </p:txBody>
        </p:sp>
        <p:sp>
          <p:nvSpPr>
            <p:cNvPr id="7" name="Text Box 7"/>
            <p:cNvSpPr txBox="1">
              <a:spLocks noChangeArrowheads="1"/>
            </p:cNvSpPr>
            <p:nvPr/>
          </p:nvSpPr>
          <p:spPr bwMode="auto">
            <a:xfrm>
              <a:off x="4752" y="2592"/>
              <a:ext cx="1440" cy="432"/>
            </a:xfrm>
            <a:prstGeom prst="rect">
              <a:avLst/>
            </a:prstGeom>
            <a:solidFill>
              <a:srgbClr val="FFFFFF"/>
            </a:solidFill>
            <a:ln w="9525">
              <a:solidFill>
                <a:srgbClr val="000000"/>
              </a:solidFill>
              <a:miter lim="800000"/>
              <a:headEnd/>
              <a:tailEnd/>
            </a:ln>
          </p:spPr>
          <p:txBody>
            <a:bodyPr/>
            <a:lstStyle/>
            <a:p>
              <a:pPr algn="ctr" eaLnBrk="0" hangingPunct="0"/>
              <a:r>
                <a:rPr lang="en-US" sz="1600" dirty="0"/>
                <a:t>FUNCTION 2</a:t>
              </a:r>
            </a:p>
          </p:txBody>
        </p:sp>
        <p:sp>
          <p:nvSpPr>
            <p:cNvPr id="8" name="Text Box 8"/>
            <p:cNvSpPr txBox="1">
              <a:spLocks noChangeArrowheads="1"/>
            </p:cNvSpPr>
            <p:nvPr/>
          </p:nvSpPr>
          <p:spPr bwMode="auto">
            <a:xfrm>
              <a:off x="8208" y="1584"/>
              <a:ext cx="2304" cy="432"/>
            </a:xfrm>
            <a:prstGeom prst="rect">
              <a:avLst/>
            </a:prstGeom>
            <a:solidFill>
              <a:srgbClr val="FFFFFF"/>
            </a:solidFill>
            <a:ln w="9525">
              <a:solidFill>
                <a:srgbClr val="000000"/>
              </a:solidFill>
              <a:miter lim="800000"/>
              <a:headEnd/>
              <a:tailEnd/>
            </a:ln>
          </p:spPr>
          <p:txBody>
            <a:bodyPr/>
            <a:lstStyle/>
            <a:p>
              <a:pPr algn="ctr" eaLnBrk="0" hangingPunct="0"/>
              <a:r>
                <a:rPr lang="en-US" sz="1600"/>
                <a:t>GLOBAL DATA</a:t>
              </a:r>
            </a:p>
          </p:txBody>
        </p:sp>
        <p:sp>
          <p:nvSpPr>
            <p:cNvPr id="9" name="Text Box 9"/>
            <p:cNvSpPr txBox="1">
              <a:spLocks noChangeArrowheads="1"/>
            </p:cNvSpPr>
            <p:nvPr/>
          </p:nvSpPr>
          <p:spPr bwMode="auto">
            <a:xfrm>
              <a:off x="6336" y="3888"/>
              <a:ext cx="1440" cy="432"/>
            </a:xfrm>
            <a:prstGeom prst="rect">
              <a:avLst/>
            </a:prstGeom>
            <a:solidFill>
              <a:srgbClr val="FFFFFF"/>
            </a:solidFill>
            <a:ln w="9525">
              <a:solidFill>
                <a:srgbClr val="000000"/>
              </a:solidFill>
              <a:miter lim="800000"/>
              <a:headEnd/>
              <a:tailEnd/>
            </a:ln>
          </p:spPr>
          <p:txBody>
            <a:bodyPr/>
            <a:lstStyle/>
            <a:p>
              <a:pPr algn="ctr" eaLnBrk="0" hangingPunct="0"/>
              <a:r>
                <a:rPr lang="en-US" sz="1600"/>
                <a:t>FUNCTION 5</a:t>
              </a:r>
            </a:p>
          </p:txBody>
        </p:sp>
        <p:sp>
          <p:nvSpPr>
            <p:cNvPr id="10" name="Text Box 10"/>
            <p:cNvSpPr txBox="1">
              <a:spLocks noChangeArrowheads="1"/>
            </p:cNvSpPr>
            <p:nvPr/>
          </p:nvSpPr>
          <p:spPr bwMode="auto">
            <a:xfrm>
              <a:off x="3312" y="3888"/>
              <a:ext cx="1440" cy="432"/>
            </a:xfrm>
            <a:prstGeom prst="rect">
              <a:avLst/>
            </a:prstGeom>
            <a:solidFill>
              <a:srgbClr val="FFFFFF"/>
            </a:solidFill>
            <a:ln w="9525">
              <a:solidFill>
                <a:srgbClr val="000000"/>
              </a:solidFill>
              <a:miter lim="800000"/>
              <a:headEnd/>
              <a:tailEnd/>
            </a:ln>
          </p:spPr>
          <p:txBody>
            <a:bodyPr/>
            <a:lstStyle/>
            <a:p>
              <a:pPr algn="ctr" eaLnBrk="0" hangingPunct="0"/>
              <a:r>
                <a:rPr lang="en-US" sz="1600"/>
                <a:t>FUNCTION 4</a:t>
              </a:r>
            </a:p>
          </p:txBody>
        </p:sp>
        <p:sp>
          <p:nvSpPr>
            <p:cNvPr id="11" name="Text Box 11"/>
            <p:cNvSpPr txBox="1">
              <a:spLocks noChangeArrowheads="1"/>
            </p:cNvSpPr>
            <p:nvPr/>
          </p:nvSpPr>
          <p:spPr bwMode="auto">
            <a:xfrm>
              <a:off x="2880" y="2592"/>
              <a:ext cx="1400" cy="432"/>
            </a:xfrm>
            <a:prstGeom prst="rect">
              <a:avLst/>
            </a:prstGeom>
            <a:solidFill>
              <a:srgbClr val="FFFFFF"/>
            </a:solidFill>
            <a:ln w="9525">
              <a:solidFill>
                <a:srgbClr val="000000"/>
              </a:solidFill>
              <a:miter lim="800000"/>
              <a:headEnd/>
              <a:tailEnd/>
            </a:ln>
          </p:spPr>
          <p:txBody>
            <a:bodyPr/>
            <a:lstStyle/>
            <a:p>
              <a:pPr algn="ctr" eaLnBrk="0" hangingPunct="0"/>
              <a:r>
                <a:rPr lang="en-US" sz="1600"/>
                <a:t>FUNCTION 1</a:t>
              </a:r>
            </a:p>
          </p:txBody>
        </p:sp>
        <p:sp>
          <p:nvSpPr>
            <p:cNvPr id="12" name="Line 12"/>
            <p:cNvSpPr>
              <a:spLocks noChangeShapeType="1"/>
            </p:cNvSpPr>
            <p:nvPr/>
          </p:nvSpPr>
          <p:spPr bwMode="auto">
            <a:xfrm flipH="1">
              <a:off x="3600" y="2016"/>
              <a:ext cx="2592" cy="576"/>
            </a:xfrm>
            <a:prstGeom prst="line">
              <a:avLst/>
            </a:prstGeom>
            <a:noFill/>
            <a:ln w="9525">
              <a:solidFill>
                <a:srgbClr val="000000"/>
              </a:solidFill>
              <a:round/>
              <a:headEnd/>
              <a:tailEnd type="triangle" w="med" len="med"/>
            </a:ln>
          </p:spPr>
          <p:txBody>
            <a:bodyPr/>
            <a:lstStyle/>
            <a:p>
              <a:endParaRPr lang="en-CA"/>
            </a:p>
          </p:txBody>
        </p:sp>
        <p:sp>
          <p:nvSpPr>
            <p:cNvPr id="13" name="Line 13"/>
            <p:cNvSpPr>
              <a:spLocks noChangeShapeType="1"/>
            </p:cNvSpPr>
            <p:nvPr/>
          </p:nvSpPr>
          <p:spPr bwMode="auto">
            <a:xfrm flipH="1">
              <a:off x="6048" y="2016"/>
              <a:ext cx="144" cy="576"/>
            </a:xfrm>
            <a:prstGeom prst="line">
              <a:avLst/>
            </a:prstGeom>
            <a:noFill/>
            <a:ln w="9525">
              <a:solidFill>
                <a:srgbClr val="000000"/>
              </a:solidFill>
              <a:round/>
              <a:headEnd/>
              <a:tailEnd type="triangle" w="med" len="med"/>
            </a:ln>
          </p:spPr>
          <p:txBody>
            <a:bodyPr/>
            <a:lstStyle/>
            <a:p>
              <a:endParaRPr lang="en-CA"/>
            </a:p>
          </p:txBody>
        </p:sp>
        <p:sp>
          <p:nvSpPr>
            <p:cNvPr id="14" name="Line 14"/>
            <p:cNvSpPr>
              <a:spLocks noChangeShapeType="1"/>
            </p:cNvSpPr>
            <p:nvPr/>
          </p:nvSpPr>
          <p:spPr bwMode="auto">
            <a:xfrm>
              <a:off x="6192" y="2016"/>
              <a:ext cx="1440" cy="576"/>
            </a:xfrm>
            <a:prstGeom prst="line">
              <a:avLst/>
            </a:prstGeom>
            <a:noFill/>
            <a:ln w="9525">
              <a:solidFill>
                <a:srgbClr val="000000"/>
              </a:solidFill>
              <a:round/>
              <a:headEnd/>
              <a:tailEnd type="triangle" w="med" len="med"/>
            </a:ln>
          </p:spPr>
          <p:txBody>
            <a:bodyPr/>
            <a:lstStyle/>
            <a:p>
              <a:endParaRPr lang="en-CA"/>
            </a:p>
          </p:txBody>
        </p:sp>
        <p:sp>
          <p:nvSpPr>
            <p:cNvPr id="15" name="Line 15"/>
            <p:cNvSpPr>
              <a:spLocks noChangeShapeType="1"/>
            </p:cNvSpPr>
            <p:nvPr/>
          </p:nvSpPr>
          <p:spPr bwMode="auto">
            <a:xfrm>
              <a:off x="3600" y="3024"/>
              <a:ext cx="576" cy="864"/>
            </a:xfrm>
            <a:prstGeom prst="line">
              <a:avLst/>
            </a:prstGeom>
            <a:noFill/>
            <a:ln w="9525">
              <a:solidFill>
                <a:srgbClr val="000000"/>
              </a:solidFill>
              <a:round/>
              <a:headEnd/>
              <a:tailEnd type="triangle" w="med" len="med"/>
            </a:ln>
          </p:spPr>
          <p:txBody>
            <a:bodyPr/>
            <a:lstStyle/>
            <a:p>
              <a:endParaRPr lang="en-CA"/>
            </a:p>
          </p:txBody>
        </p:sp>
        <p:sp>
          <p:nvSpPr>
            <p:cNvPr id="16" name="Line 16"/>
            <p:cNvSpPr>
              <a:spLocks noChangeShapeType="1"/>
            </p:cNvSpPr>
            <p:nvPr/>
          </p:nvSpPr>
          <p:spPr bwMode="auto">
            <a:xfrm flipH="1">
              <a:off x="4320" y="3024"/>
              <a:ext cx="1152" cy="864"/>
            </a:xfrm>
            <a:prstGeom prst="line">
              <a:avLst/>
            </a:prstGeom>
            <a:noFill/>
            <a:ln w="9525">
              <a:solidFill>
                <a:srgbClr val="000000"/>
              </a:solidFill>
              <a:round/>
              <a:headEnd/>
              <a:tailEnd type="triangle" w="med" len="med"/>
            </a:ln>
          </p:spPr>
          <p:txBody>
            <a:bodyPr/>
            <a:lstStyle/>
            <a:p>
              <a:endParaRPr lang="en-CA"/>
            </a:p>
          </p:txBody>
        </p:sp>
        <p:sp>
          <p:nvSpPr>
            <p:cNvPr id="17" name="Line 17"/>
            <p:cNvSpPr>
              <a:spLocks noChangeShapeType="1"/>
            </p:cNvSpPr>
            <p:nvPr/>
          </p:nvSpPr>
          <p:spPr bwMode="auto">
            <a:xfrm flipH="1">
              <a:off x="4752" y="3024"/>
              <a:ext cx="2304" cy="864"/>
            </a:xfrm>
            <a:prstGeom prst="line">
              <a:avLst/>
            </a:prstGeom>
            <a:noFill/>
            <a:ln w="9525">
              <a:solidFill>
                <a:srgbClr val="000000"/>
              </a:solidFill>
              <a:round/>
              <a:headEnd/>
              <a:tailEnd type="triangle" w="med" len="med"/>
            </a:ln>
          </p:spPr>
          <p:txBody>
            <a:bodyPr/>
            <a:lstStyle/>
            <a:p>
              <a:endParaRPr lang="en-CA"/>
            </a:p>
          </p:txBody>
        </p:sp>
        <p:sp>
          <p:nvSpPr>
            <p:cNvPr id="18" name="Line 18"/>
            <p:cNvSpPr>
              <a:spLocks noChangeShapeType="1"/>
            </p:cNvSpPr>
            <p:nvPr/>
          </p:nvSpPr>
          <p:spPr bwMode="auto">
            <a:xfrm>
              <a:off x="7056" y="3024"/>
              <a:ext cx="0" cy="864"/>
            </a:xfrm>
            <a:prstGeom prst="line">
              <a:avLst/>
            </a:prstGeom>
            <a:noFill/>
            <a:ln w="9525">
              <a:solidFill>
                <a:srgbClr val="000000"/>
              </a:solidFill>
              <a:round/>
              <a:headEnd/>
              <a:tailEnd type="triangle" w="med" len="med"/>
            </a:ln>
          </p:spPr>
          <p:txBody>
            <a:bodyPr/>
            <a:lstStyle/>
            <a:p>
              <a:endParaRPr lang="en-CA"/>
            </a:p>
          </p:txBody>
        </p:sp>
        <p:sp>
          <p:nvSpPr>
            <p:cNvPr id="19" name="Line 19"/>
            <p:cNvSpPr>
              <a:spLocks noChangeShapeType="1"/>
            </p:cNvSpPr>
            <p:nvPr/>
          </p:nvSpPr>
          <p:spPr bwMode="auto">
            <a:xfrm flipH="1">
              <a:off x="7488" y="1728"/>
              <a:ext cx="720" cy="0"/>
            </a:xfrm>
            <a:prstGeom prst="line">
              <a:avLst/>
            </a:prstGeom>
            <a:noFill/>
            <a:ln w="9525">
              <a:solidFill>
                <a:srgbClr val="000000"/>
              </a:solidFill>
              <a:prstDash val="sysDot"/>
              <a:round/>
              <a:headEnd/>
              <a:tailEnd type="triangle" w="med" len="med"/>
            </a:ln>
          </p:spPr>
          <p:txBody>
            <a:bodyPr/>
            <a:lstStyle/>
            <a:p>
              <a:endParaRPr lang="en-CA"/>
            </a:p>
          </p:txBody>
        </p:sp>
        <p:sp>
          <p:nvSpPr>
            <p:cNvPr id="20" name="Line 20"/>
            <p:cNvSpPr>
              <a:spLocks noChangeShapeType="1"/>
            </p:cNvSpPr>
            <p:nvPr/>
          </p:nvSpPr>
          <p:spPr bwMode="auto">
            <a:xfrm flipH="1">
              <a:off x="4176" y="2016"/>
              <a:ext cx="4032" cy="576"/>
            </a:xfrm>
            <a:prstGeom prst="line">
              <a:avLst/>
            </a:prstGeom>
            <a:noFill/>
            <a:ln w="9525" cap="rnd">
              <a:solidFill>
                <a:srgbClr val="000000"/>
              </a:solidFill>
              <a:prstDash val="sysDot"/>
              <a:round/>
              <a:headEnd/>
              <a:tailEnd type="triangle" w="med" len="med"/>
            </a:ln>
          </p:spPr>
          <p:txBody>
            <a:bodyPr/>
            <a:lstStyle/>
            <a:p>
              <a:endParaRPr lang="en-CA"/>
            </a:p>
          </p:txBody>
        </p:sp>
        <p:sp>
          <p:nvSpPr>
            <p:cNvPr id="21" name="Line 21"/>
            <p:cNvSpPr>
              <a:spLocks noChangeShapeType="1"/>
            </p:cNvSpPr>
            <p:nvPr/>
          </p:nvSpPr>
          <p:spPr bwMode="auto">
            <a:xfrm flipH="1">
              <a:off x="6192" y="2016"/>
              <a:ext cx="2160" cy="576"/>
            </a:xfrm>
            <a:prstGeom prst="line">
              <a:avLst/>
            </a:prstGeom>
            <a:noFill/>
            <a:ln w="9525">
              <a:solidFill>
                <a:srgbClr val="000000"/>
              </a:solidFill>
              <a:prstDash val="sysDot"/>
              <a:round/>
              <a:headEnd/>
              <a:tailEnd type="triangle" w="med" len="med"/>
            </a:ln>
          </p:spPr>
          <p:txBody>
            <a:bodyPr/>
            <a:lstStyle/>
            <a:p>
              <a:endParaRPr lang="en-CA"/>
            </a:p>
          </p:txBody>
        </p:sp>
        <p:sp>
          <p:nvSpPr>
            <p:cNvPr id="22" name="Line 22"/>
            <p:cNvSpPr>
              <a:spLocks noChangeShapeType="1"/>
            </p:cNvSpPr>
            <p:nvPr/>
          </p:nvSpPr>
          <p:spPr bwMode="auto">
            <a:xfrm flipH="1">
              <a:off x="7920" y="2016"/>
              <a:ext cx="864" cy="576"/>
            </a:xfrm>
            <a:prstGeom prst="line">
              <a:avLst/>
            </a:prstGeom>
            <a:noFill/>
            <a:ln w="9525">
              <a:solidFill>
                <a:srgbClr val="000000"/>
              </a:solidFill>
              <a:prstDash val="sysDot"/>
              <a:round/>
              <a:headEnd/>
              <a:tailEnd type="triangle" w="med" len="med"/>
            </a:ln>
          </p:spPr>
          <p:txBody>
            <a:bodyPr/>
            <a:lstStyle/>
            <a:p>
              <a:endParaRPr lang="en-CA"/>
            </a:p>
          </p:txBody>
        </p:sp>
        <p:sp>
          <p:nvSpPr>
            <p:cNvPr id="23" name="Line 23"/>
            <p:cNvSpPr>
              <a:spLocks noChangeShapeType="1"/>
            </p:cNvSpPr>
            <p:nvPr/>
          </p:nvSpPr>
          <p:spPr bwMode="auto">
            <a:xfrm flipH="1">
              <a:off x="7344" y="2016"/>
              <a:ext cx="1728" cy="1872"/>
            </a:xfrm>
            <a:prstGeom prst="line">
              <a:avLst/>
            </a:prstGeom>
            <a:noFill/>
            <a:ln w="9525">
              <a:solidFill>
                <a:srgbClr val="000000"/>
              </a:solidFill>
              <a:prstDash val="sysDot"/>
              <a:round/>
              <a:headEnd/>
              <a:tailEnd type="triangle" w="med" len="med"/>
            </a:ln>
          </p:spPr>
          <p:txBody>
            <a:bodyPr/>
            <a:lstStyle/>
            <a:p>
              <a:endParaRPr lang="en-CA"/>
            </a:p>
          </p:txBody>
        </p:sp>
        <p:sp>
          <p:nvSpPr>
            <p:cNvPr id="24" name="Line 24"/>
            <p:cNvSpPr>
              <a:spLocks noChangeShapeType="1"/>
            </p:cNvSpPr>
            <p:nvPr/>
          </p:nvSpPr>
          <p:spPr bwMode="auto">
            <a:xfrm flipH="1">
              <a:off x="4608" y="2016"/>
              <a:ext cx="3600" cy="1872"/>
            </a:xfrm>
            <a:prstGeom prst="line">
              <a:avLst/>
            </a:prstGeom>
            <a:noFill/>
            <a:ln w="9525">
              <a:solidFill>
                <a:srgbClr val="000000"/>
              </a:solidFill>
              <a:prstDash val="sysDot"/>
              <a:round/>
              <a:headEnd/>
              <a:tailEnd type="triangle" w="med" len="med"/>
            </a:ln>
          </p:spPr>
          <p:txBody>
            <a:bodyPr/>
            <a:lstStyle/>
            <a:p>
              <a:endParaRPr lang="en-CA"/>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95536" y="228600"/>
            <a:ext cx="8138864" cy="1295400"/>
          </a:xfrm>
          <a:noFill/>
          <a:ln/>
        </p:spPr>
        <p:txBody>
          <a:bodyPr/>
          <a:lstStyle/>
          <a:p>
            <a:r>
              <a:rPr lang="en-US" altLang="zh-CN" sz="3600" dirty="0" smtClean="0">
                <a:ea typeface="宋体" pitchFamily="2" charset="-122"/>
              </a:rPr>
              <a:t>Inheritance</a:t>
            </a:r>
            <a:endParaRPr lang="en-US" altLang="zh-CN" sz="3600" dirty="0">
              <a:ea typeface="宋体" pitchFamily="2" charset="-122"/>
            </a:endParaRPr>
          </a:p>
        </p:txBody>
      </p:sp>
      <p:grpSp>
        <p:nvGrpSpPr>
          <p:cNvPr id="2" name="Group 36"/>
          <p:cNvGrpSpPr>
            <a:grpSpLocks/>
          </p:cNvGrpSpPr>
          <p:nvPr/>
        </p:nvGrpSpPr>
        <p:grpSpPr bwMode="auto">
          <a:xfrm>
            <a:off x="1531076" y="3885051"/>
            <a:ext cx="4841125" cy="1200133"/>
            <a:chOff x="1324" y="1094"/>
            <a:chExt cx="3184" cy="960"/>
          </a:xfrm>
        </p:grpSpPr>
        <p:sp>
          <p:nvSpPr>
            <p:cNvPr id="10243" name="Rectangle 3"/>
            <p:cNvSpPr>
              <a:spLocks noChangeArrowheads="1"/>
            </p:cNvSpPr>
            <p:nvPr/>
          </p:nvSpPr>
          <p:spPr bwMode="auto">
            <a:xfrm>
              <a:off x="2548" y="1120"/>
              <a:ext cx="904" cy="258"/>
            </a:xfrm>
            <a:prstGeom prst="rect">
              <a:avLst/>
            </a:prstGeom>
            <a:solidFill>
              <a:schemeClr val="accent1"/>
            </a:solidFill>
            <a:ln w="12700">
              <a:solidFill>
                <a:schemeClr val="tx1"/>
              </a:solidFill>
              <a:miter lim="800000"/>
              <a:headEnd/>
              <a:tailEnd/>
            </a:ln>
            <a:effectLst/>
          </p:spPr>
          <p:txBody>
            <a:bodyPr wrap="none" anchor="ctr"/>
            <a:lstStyle/>
            <a:p>
              <a:endParaRPr lang="en-CA"/>
            </a:p>
          </p:txBody>
        </p:sp>
        <p:sp>
          <p:nvSpPr>
            <p:cNvPr id="10244" name="Rectangle 4"/>
            <p:cNvSpPr>
              <a:spLocks noChangeArrowheads="1"/>
            </p:cNvSpPr>
            <p:nvPr/>
          </p:nvSpPr>
          <p:spPr bwMode="auto">
            <a:xfrm>
              <a:off x="2629" y="1094"/>
              <a:ext cx="767" cy="288"/>
            </a:xfrm>
            <a:prstGeom prst="rect">
              <a:avLst/>
            </a:prstGeom>
            <a:noFill/>
            <a:ln w="9525">
              <a:noFill/>
              <a:miter lim="800000"/>
              <a:headEnd/>
              <a:tailEnd/>
            </a:ln>
            <a:effectLst/>
          </p:spPr>
          <p:txBody>
            <a:bodyPr wrap="none" lIns="92075" tIns="46038" rIns="92075" bIns="46038">
              <a:spAutoFit/>
            </a:bodyPr>
            <a:lstStyle/>
            <a:p>
              <a:r>
                <a:rPr lang="en-US" altLang="zh-CN" sz="2400" dirty="0">
                  <a:latin typeface="Arial" charset="0"/>
                  <a:ea typeface="宋体" pitchFamily="2" charset="-122"/>
                </a:rPr>
                <a:t>vehicle</a:t>
              </a:r>
            </a:p>
          </p:txBody>
        </p:sp>
        <p:grpSp>
          <p:nvGrpSpPr>
            <p:cNvPr id="3" name="Group 15"/>
            <p:cNvGrpSpPr>
              <a:grpSpLocks/>
            </p:cNvGrpSpPr>
            <p:nvPr/>
          </p:nvGrpSpPr>
          <p:grpSpPr bwMode="auto">
            <a:xfrm>
              <a:off x="1324" y="1392"/>
              <a:ext cx="3184" cy="662"/>
              <a:chOff x="1324" y="1392"/>
              <a:chExt cx="3184" cy="662"/>
            </a:xfrm>
          </p:grpSpPr>
          <p:sp>
            <p:nvSpPr>
              <p:cNvPr id="10245" name="Line 5"/>
              <p:cNvSpPr>
                <a:spLocks noChangeShapeType="1"/>
              </p:cNvSpPr>
              <p:nvPr/>
            </p:nvSpPr>
            <p:spPr bwMode="auto">
              <a:xfrm>
                <a:off x="2976" y="1392"/>
                <a:ext cx="0" cy="192"/>
              </a:xfrm>
              <a:prstGeom prst="line">
                <a:avLst/>
              </a:prstGeom>
              <a:noFill/>
              <a:ln w="12700">
                <a:solidFill>
                  <a:schemeClr val="tx1"/>
                </a:solidFill>
                <a:round/>
                <a:headEnd type="none" w="sm" len="sm"/>
                <a:tailEnd type="none" w="sm" len="sm"/>
              </a:ln>
              <a:effectLst/>
            </p:spPr>
            <p:txBody>
              <a:bodyPr wrap="none" anchor="ctr"/>
              <a:lstStyle/>
              <a:p>
                <a:endParaRPr lang="en-CA"/>
              </a:p>
            </p:txBody>
          </p:sp>
          <p:grpSp>
            <p:nvGrpSpPr>
              <p:cNvPr id="4" name="Group 8"/>
              <p:cNvGrpSpPr>
                <a:grpSpLocks/>
              </p:cNvGrpSpPr>
              <p:nvPr/>
            </p:nvGrpSpPr>
            <p:grpSpPr bwMode="auto">
              <a:xfrm>
                <a:off x="1324" y="1766"/>
                <a:ext cx="1700" cy="288"/>
                <a:chOff x="1324" y="1766"/>
                <a:chExt cx="1700" cy="288"/>
              </a:xfrm>
            </p:grpSpPr>
            <p:sp>
              <p:nvSpPr>
                <p:cNvPr id="10246" name="Rectangle 6"/>
                <p:cNvSpPr>
                  <a:spLocks noChangeArrowheads="1"/>
                </p:cNvSpPr>
                <p:nvPr/>
              </p:nvSpPr>
              <p:spPr bwMode="auto">
                <a:xfrm>
                  <a:off x="1324" y="1792"/>
                  <a:ext cx="1648" cy="258"/>
                </a:xfrm>
                <a:prstGeom prst="rect">
                  <a:avLst/>
                </a:prstGeom>
                <a:solidFill>
                  <a:schemeClr val="accent1"/>
                </a:solidFill>
                <a:ln w="12700">
                  <a:solidFill>
                    <a:schemeClr val="tx1"/>
                  </a:solidFill>
                  <a:miter lim="800000"/>
                  <a:headEnd/>
                  <a:tailEnd/>
                </a:ln>
                <a:effectLst/>
              </p:spPr>
              <p:txBody>
                <a:bodyPr wrap="none" anchor="ctr"/>
                <a:lstStyle/>
                <a:p>
                  <a:endParaRPr lang="en-CA"/>
                </a:p>
              </p:txBody>
            </p:sp>
            <p:sp>
              <p:nvSpPr>
                <p:cNvPr id="10247" name="Rectangle 7"/>
                <p:cNvSpPr>
                  <a:spLocks noChangeArrowheads="1"/>
                </p:cNvSpPr>
                <p:nvPr/>
              </p:nvSpPr>
              <p:spPr bwMode="auto">
                <a:xfrm>
                  <a:off x="1388" y="1766"/>
                  <a:ext cx="1636" cy="288"/>
                </a:xfrm>
                <a:prstGeom prst="rect">
                  <a:avLst/>
                </a:prstGeom>
                <a:noFill/>
                <a:ln w="9525">
                  <a:noFill/>
                  <a:miter lim="800000"/>
                  <a:headEnd/>
                  <a:tailEnd/>
                </a:ln>
                <a:effectLst/>
              </p:spPr>
              <p:txBody>
                <a:bodyPr lIns="92075" tIns="46038" rIns="92075" bIns="46038">
                  <a:spAutoFit/>
                </a:bodyPr>
                <a:lstStyle/>
                <a:p>
                  <a:r>
                    <a:rPr lang="en-US" altLang="zh-CN" sz="2400" dirty="0">
                      <a:latin typeface="Arial" charset="0"/>
                      <a:ea typeface="宋体" pitchFamily="2" charset="-122"/>
                    </a:rPr>
                    <a:t>wheeled vehicle</a:t>
                  </a:r>
                </a:p>
              </p:txBody>
            </p:sp>
          </p:grpSp>
          <p:grpSp>
            <p:nvGrpSpPr>
              <p:cNvPr id="5" name="Group 11"/>
              <p:cNvGrpSpPr>
                <a:grpSpLocks/>
              </p:cNvGrpSpPr>
              <p:nvPr/>
            </p:nvGrpSpPr>
            <p:grpSpPr bwMode="auto">
              <a:xfrm>
                <a:off x="3772" y="1766"/>
                <a:ext cx="736" cy="288"/>
                <a:chOff x="3772" y="1766"/>
                <a:chExt cx="736" cy="288"/>
              </a:xfrm>
            </p:grpSpPr>
            <p:sp>
              <p:nvSpPr>
                <p:cNvPr id="10249" name="Rectangle 9"/>
                <p:cNvSpPr>
                  <a:spLocks noChangeArrowheads="1"/>
                </p:cNvSpPr>
                <p:nvPr/>
              </p:nvSpPr>
              <p:spPr bwMode="auto">
                <a:xfrm>
                  <a:off x="3772" y="1792"/>
                  <a:ext cx="736" cy="258"/>
                </a:xfrm>
                <a:prstGeom prst="rect">
                  <a:avLst/>
                </a:prstGeom>
                <a:solidFill>
                  <a:schemeClr val="accent1"/>
                </a:solidFill>
                <a:ln w="12700">
                  <a:solidFill>
                    <a:schemeClr val="tx1"/>
                  </a:solidFill>
                  <a:miter lim="800000"/>
                  <a:headEnd/>
                  <a:tailEnd/>
                </a:ln>
                <a:effectLst/>
              </p:spPr>
              <p:txBody>
                <a:bodyPr wrap="none" anchor="ctr"/>
                <a:lstStyle/>
                <a:p>
                  <a:endParaRPr lang="en-CA"/>
                </a:p>
              </p:txBody>
            </p:sp>
            <p:sp>
              <p:nvSpPr>
                <p:cNvPr id="10250" name="Rectangle 10"/>
                <p:cNvSpPr>
                  <a:spLocks noChangeArrowheads="1"/>
                </p:cNvSpPr>
                <p:nvPr/>
              </p:nvSpPr>
              <p:spPr bwMode="auto">
                <a:xfrm>
                  <a:off x="3877" y="1766"/>
                  <a:ext cx="521" cy="288"/>
                </a:xfrm>
                <a:prstGeom prst="rect">
                  <a:avLst/>
                </a:prstGeom>
                <a:noFill/>
                <a:ln w="9525">
                  <a:noFill/>
                  <a:miter lim="800000"/>
                  <a:headEnd/>
                  <a:tailEnd/>
                </a:ln>
                <a:effectLst/>
              </p:spPr>
              <p:txBody>
                <a:bodyPr wrap="none" lIns="92075" tIns="46038" rIns="92075" bIns="46038">
                  <a:spAutoFit/>
                </a:bodyPr>
                <a:lstStyle/>
                <a:p>
                  <a:r>
                    <a:rPr lang="en-US" altLang="zh-CN" sz="2400" dirty="0">
                      <a:latin typeface="Arial" charset="0"/>
                      <a:ea typeface="宋体" pitchFamily="2" charset="-122"/>
                    </a:rPr>
                    <a:t>boat</a:t>
                  </a:r>
                </a:p>
              </p:txBody>
            </p:sp>
          </p:grpSp>
          <p:sp>
            <p:nvSpPr>
              <p:cNvPr id="10252" name="Line 12"/>
              <p:cNvSpPr>
                <a:spLocks noChangeShapeType="1"/>
              </p:cNvSpPr>
              <p:nvPr/>
            </p:nvSpPr>
            <p:spPr bwMode="auto">
              <a:xfrm>
                <a:off x="2016" y="1584"/>
                <a:ext cx="2208" cy="0"/>
              </a:xfrm>
              <a:prstGeom prst="line">
                <a:avLst/>
              </a:prstGeom>
              <a:noFill/>
              <a:ln w="12700">
                <a:solidFill>
                  <a:schemeClr val="tx1"/>
                </a:solidFill>
                <a:round/>
                <a:headEnd type="none" w="sm" len="sm"/>
                <a:tailEnd type="none" w="sm" len="sm"/>
              </a:ln>
              <a:effectLst/>
            </p:spPr>
            <p:txBody>
              <a:bodyPr wrap="none" anchor="ctr"/>
              <a:lstStyle/>
              <a:p>
                <a:endParaRPr lang="en-CA"/>
              </a:p>
            </p:txBody>
          </p:sp>
          <p:sp>
            <p:nvSpPr>
              <p:cNvPr id="10253" name="Line 13"/>
              <p:cNvSpPr>
                <a:spLocks noChangeShapeType="1"/>
              </p:cNvSpPr>
              <p:nvPr/>
            </p:nvSpPr>
            <p:spPr bwMode="auto">
              <a:xfrm>
                <a:off x="2016" y="1584"/>
                <a:ext cx="0" cy="192"/>
              </a:xfrm>
              <a:prstGeom prst="line">
                <a:avLst/>
              </a:prstGeom>
              <a:noFill/>
              <a:ln w="12700">
                <a:solidFill>
                  <a:schemeClr val="tx1"/>
                </a:solidFill>
                <a:round/>
                <a:headEnd type="none" w="sm" len="sm"/>
                <a:tailEnd type="none" w="sm" len="sm"/>
              </a:ln>
              <a:effectLst/>
            </p:spPr>
            <p:txBody>
              <a:bodyPr wrap="none" anchor="ctr"/>
              <a:lstStyle/>
              <a:p>
                <a:endParaRPr lang="en-CA"/>
              </a:p>
            </p:txBody>
          </p:sp>
          <p:sp>
            <p:nvSpPr>
              <p:cNvPr id="10254" name="Line 14"/>
              <p:cNvSpPr>
                <a:spLocks noChangeShapeType="1"/>
              </p:cNvSpPr>
              <p:nvPr/>
            </p:nvSpPr>
            <p:spPr bwMode="auto">
              <a:xfrm>
                <a:off x="4224" y="1584"/>
                <a:ext cx="0" cy="192"/>
              </a:xfrm>
              <a:prstGeom prst="line">
                <a:avLst/>
              </a:prstGeom>
              <a:noFill/>
              <a:ln w="12700">
                <a:solidFill>
                  <a:schemeClr val="tx1"/>
                </a:solidFill>
                <a:round/>
                <a:headEnd type="none" w="sm" len="sm"/>
                <a:tailEnd type="none" w="sm" len="sm"/>
              </a:ln>
              <a:effectLst/>
            </p:spPr>
            <p:txBody>
              <a:bodyPr wrap="none" anchor="ctr"/>
              <a:lstStyle/>
              <a:p>
                <a:endParaRPr lang="en-CA"/>
              </a:p>
            </p:txBody>
          </p:sp>
        </p:grpSp>
      </p:grpSp>
      <p:sp>
        <p:nvSpPr>
          <p:cNvPr id="40" name="Content Placeholder 2"/>
          <p:cNvSpPr>
            <a:spLocks noGrp="1"/>
          </p:cNvSpPr>
          <p:nvPr>
            <p:ph sz="quarter" idx="1"/>
          </p:nvPr>
        </p:nvSpPr>
        <p:spPr>
          <a:xfrm>
            <a:off x="323528" y="1600200"/>
            <a:ext cx="8568952" cy="2044824"/>
          </a:xfrm>
        </p:spPr>
        <p:txBody>
          <a:bodyPr>
            <a:normAutofit fontScale="77500" lnSpcReduction="20000"/>
          </a:bodyPr>
          <a:lstStyle/>
          <a:p>
            <a:r>
              <a:rPr lang="en-CA" dirty="0" smtClean="0"/>
              <a:t>A process by which objects of one class acquire the properties of objects of another class.</a:t>
            </a:r>
          </a:p>
          <a:p>
            <a:r>
              <a:rPr lang="en-CA" dirty="0" smtClean="0"/>
              <a:t>Provides the idea of </a:t>
            </a:r>
            <a:r>
              <a:rPr lang="en-CA" b="1" dirty="0" smtClean="0"/>
              <a:t>reusability</a:t>
            </a:r>
            <a:r>
              <a:rPr lang="en-CA" dirty="0" smtClean="0"/>
              <a:t>.</a:t>
            </a:r>
          </a:p>
          <a:p>
            <a:r>
              <a:rPr lang="en-CA" dirty="0" smtClean="0"/>
              <a:t>Inherited class is called </a:t>
            </a:r>
            <a:r>
              <a:rPr lang="en-CA" b="1" dirty="0" smtClean="0"/>
              <a:t>parent/base/super</a:t>
            </a:r>
            <a:r>
              <a:rPr lang="en-CA" dirty="0" smtClean="0"/>
              <a:t> class.</a:t>
            </a:r>
          </a:p>
          <a:p>
            <a:r>
              <a:rPr lang="en-CA" dirty="0" smtClean="0"/>
              <a:t>Class that inherits parent class is known as </a:t>
            </a:r>
            <a:r>
              <a:rPr lang="en-CA" b="1" dirty="0" smtClean="0"/>
              <a:t>child/derived/sub</a:t>
            </a:r>
            <a:r>
              <a:rPr lang="en-CA" dirty="0" smtClean="0"/>
              <a:t> class.</a:t>
            </a:r>
          </a:p>
        </p:txBody>
      </p:sp>
      <p:pic>
        <p:nvPicPr>
          <p:cNvPr id="5122" name="Picture 2" descr="http://3.bp.blogspot.com/-j5opKM7cqmg/Uh8k12wWFiI/AAAAAAAAAk4/alT7A47NtLM/s1600/fig1.png"/>
          <p:cNvPicPr>
            <a:picLocks noChangeAspect="1" noChangeArrowheads="1"/>
          </p:cNvPicPr>
          <p:nvPr/>
        </p:nvPicPr>
        <p:blipFill>
          <a:blip r:embed="rId3" cstate="print"/>
          <a:srcRect/>
          <a:stretch>
            <a:fillRect/>
          </a:stretch>
        </p:blipFill>
        <p:spPr bwMode="auto">
          <a:xfrm>
            <a:off x="6656387" y="3717032"/>
            <a:ext cx="2236093" cy="1581151"/>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Polymorphism </a:t>
            </a:r>
            <a:endParaRPr lang="en-CA" dirty="0"/>
          </a:p>
        </p:txBody>
      </p:sp>
      <p:sp>
        <p:nvSpPr>
          <p:cNvPr id="3" name="Content Placeholder 2"/>
          <p:cNvSpPr>
            <a:spLocks noGrp="1"/>
          </p:cNvSpPr>
          <p:nvPr>
            <p:ph sz="quarter" idx="1"/>
          </p:nvPr>
        </p:nvSpPr>
        <p:spPr>
          <a:xfrm>
            <a:off x="612648" y="1600200"/>
            <a:ext cx="8153400" cy="1756792"/>
          </a:xfrm>
        </p:spPr>
        <p:txBody>
          <a:bodyPr>
            <a:normAutofit/>
          </a:bodyPr>
          <a:lstStyle/>
          <a:p>
            <a:r>
              <a:rPr lang="en-CA" dirty="0" smtClean="0"/>
              <a:t>Poly - </a:t>
            </a:r>
            <a:r>
              <a:rPr lang="en-CA" b="1" dirty="0" smtClean="0"/>
              <a:t>many</a:t>
            </a:r>
            <a:r>
              <a:rPr lang="en-CA" dirty="0" smtClean="0"/>
              <a:t> and morph – </a:t>
            </a:r>
            <a:r>
              <a:rPr lang="en-CA" b="1" dirty="0" smtClean="0"/>
              <a:t>form</a:t>
            </a:r>
            <a:r>
              <a:rPr lang="en-CA" dirty="0" smtClean="0"/>
              <a:t>(behavior).</a:t>
            </a:r>
          </a:p>
          <a:p>
            <a:r>
              <a:rPr lang="en-CA" dirty="0" smtClean="0"/>
              <a:t>An operation may exhibit different behavior in different instances.</a:t>
            </a:r>
          </a:p>
          <a:p>
            <a:pPr>
              <a:buNone/>
            </a:pPr>
            <a:endParaRPr lang="en-CA" dirty="0" smtClean="0"/>
          </a:p>
          <a:p>
            <a:endParaRPr lang="en-CA" dirty="0"/>
          </a:p>
        </p:txBody>
      </p:sp>
      <p:pic>
        <p:nvPicPr>
          <p:cNvPr id="2050" name="Picture 2" descr="http://www.tutorial4us.com/java/images/polymorphism/polymorphism-ex2.png"/>
          <p:cNvPicPr>
            <a:picLocks noChangeAspect="1" noChangeArrowheads="1"/>
          </p:cNvPicPr>
          <p:nvPr/>
        </p:nvPicPr>
        <p:blipFill>
          <a:blip r:embed="rId2" cstate="print"/>
          <a:srcRect/>
          <a:stretch>
            <a:fillRect/>
          </a:stretch>
        </p:blipFill>
        <p:spPr bwMode="auto">
          <a:xfrm>
            <a:off x="1907704" y="3284984"/>
            <a:ext cx="4896544" cy="3240360"/>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Polymorphism </a:t>
            </a:r>
            <a:endParaRPr lang="en-CA" dirty="0"/>
          </a:p>
        </p:txBody>
      </p:sp>
      <p:pic>
        <p:nvPicPr>
          <p:cNvPr id="4" name="Picture 6" descr="http://1.bp.blogspot.com/-PFlGO9KiSCk/Uh8qdkDbhHI/AAAAAAAAAlo/X_Gy35vzSFU/s1600/fig1.png"/>
          <p:cNvPicPr>
            <a:picLocks noChangeAspect="1" noChangeArrowheads="1"/>
          </p:cNvPicPr>
          <p:nvPr/>
        </p:nvPicPr>
        <p:blipFill>
          <a:blip r:embed="rId2" cstate="print"/>
          <a:srcRect/>
          <a:stretch>
            <a:fillRect/>
          </a:stretch>
        </p:blipFill>
        <p:spPr bwMode="auto">
          <a:xfrm>
            <a:off x="755576" y="1556792"/>
            <a:ext cx="7308304" cy="2564904"/>
          </a:xfrm>
          <a:prstGeom prst="rect">
            <a:avLst/>
          </a:prstGeom>
          <a:noFill/>
        </p:spPr>
      </p:pic>
      <p:sp>
        <p:nvSpPr>
          <p:cNvPr id="49154" name="AutoShape 2" descr="data:image/jpeg;base64,/9j/4AAQSkZJRgABAQAAAQABAAD/2wCEAAkGBxQSEhUUERQUFhQXGBUYFhgVFhgWHxwYFRQWHBoWFxsfHCgiGB4nGxwaITEhJykrLy4uGB8zODMsNygtLisBCgoKBQUFDgUFDisZExkrKysrKysrKysrKysrKysrKysrKysrKysrKysrKysrKysrKysrKysrKysrKysrKysrK//AABEIAIABIAMBIgACEQEDEQH/xAAbAAACAgMBAAAAAAAAAAAAAAAABQEGAgMEB//EAFAQAAIBAwIDBAYECAkICwAAAAECAwAEERIhBQYxEyJBURQyYXGRsYGhwdEHFSMlQkNy0hYkUmODk6PC8DM0RGKChLPDU1Rkc3SSpLLE0+H/xAAUAQEAAAAAAAAAAAAAAAAAAAAA/8QAFBEBAAAAAAAAAAAAAAAAAAAAAP/aAAwDAQACEQMRAD8A9xormvr+OFdczrGvTU5CjPlk0mk564cvW9th/Sr99BYqKrzc8cOA1G9tsH+dX76xj574c3q3cLfskt8hQWOiq9dc8WEZAkuolJ6Ak5PtAxvU2/Olk/qTZ9oSQj46aCwUUhk5xs12Mu/kI5CfhprGPnC2b1TMf6CX92gsFFIJebYF/Quj+za3DfJDWMHN8L9IbwftWdwvwylBYaKrx5vh2/I3m+MYtJ/EfsVvHMaEZEN1/UOPmKB1RSBOZwxAFredQMmEjr47muiTjuBn0a69wjBP/uoG9FJuDcwrcSSR9jPE8aoxEyaciQuAV3OfVP1U5BoCjNQarnMfGp4bi1t7eOJmuBOS0rsoXsRGQO6pJJ1H4UFkqM0giPEs95bHHhhpv3axk/Gee6bDHmRN+9QWKozSFI+I76nss+GI5R8SXNantuJknE9mo8PyEjH/AIooLJRSGGz4gBhru1J8/Q5B9H+dVwyWfFye7dWQXwPo0hPwMu3xNBbM0VWU4bxTG99ag+yxY/8AyRXPLwfipO3EbfH/AILH/PNBbs0VWIOE8SA7/EIj7rID5ymtTcD4kevE0H7Nko+cxoLZRmkVvwq7A797qPmLdF8PaT/g0ScKuyBi+I8yLePr7PL66B7UZpJHwe4Awb2Q+3s4gflUT8CmbGL66Xr6og+2I0D2jNIIeX5QMG/u29/YfZFWxuAvn/PLr3ao/wD66B1mpqvcvK8c91C80koTsXQy6SQJEbK91RtlSfpqw0Fd5sbDWYwCDdIDnyMcnh/jrT6OML6oA9wApXzDBr9H3xpuImH0Z2+yuvi3EFt4ZJpDhI0Z29yjOKDrK5671AQDoB8K875U52dYbp72RJGjhjvB2eO7HMrHsBjqUKgZPXWNtq3NzRdxXJa7t2jAtdawxSiQSSPcIiKCVXD5bSR0GR1oPQKg1UeDcSu34lJHcosKLaowjSXtlLNMw1huzQggDSRXPzVxZhJe41mOzsw5RHMZd7jtMHUN10rGcHwL58KC7CprzuTne5jjmZbeNorSG3knZ5m1sJIlYqgCHvetuTjYU75S4hcyXPEEnKFIrjRFpJyFMUbAEY6YIOfMsOgFBaqg1ReZedJba4kVBA0cRi1pmRpSJCAz91SsQGRjV19lXnNBIqM1RLrj0y3EkVqsQd78W5aTWwwbETayM9QRjA2NcVnx27uLuxHawoQ1/FKAjkObSVEdgNYxqXBXOdJJ69KD0k1Bqpc3wyteWHo7Ir/xoanUuFBiXvaAw1kY6ZHU0t/GEhe0uHCNOl1NZTNECBJGxZSwH6PeRH05OnDDegfQR44pI23etYh0P6M0n31Y6QLN+c2Tw9ERv7dwfkKfigKRcWgze2bHwFyOgO7Ih28vVp4aR8XlxeWQzsTcbY8RFsfrPxoHMsoRSzEBQCSTsAB1JNTDIGUMpBBAIIOQQehFU38KPENNvHAsckpuZFRkiXUxiXvS4HtUac+GsVVeC8xTra21knaWrC89FZpAvaRwFHkh2IIEjIAobBGVbag9ZiuFYsFZSVOGAOcHAOG8jgg4qYbhXzoYNgkHBzgjqPfXmPD5plvJrUXLIst9KJJgIxI3Z2Ns0cS5GkFhqy2P1fTfa0/g8TTbzLrEhW6uwXGO8e2bc42z548c0D2+4pDDqMsiJpQyNqYDCA41HyGds1nZX0coJidXAIB0nOCVDAH/AGSD9NeZc4x64OLOXYOtxbJkYB7FI4ise43XLyN729lY3V8Y7v0YTPFbzX0iTzK2lspZWnZxl/1esk7jG67UHrGa1NcqGCFlDMCQpO5C4yQPEDIryt+NMWFsJ5poxcXCQss6w9pFFDCSZbnPSN3ZRjJbG/QmuDlycT3nCJrmbtJGiu1DiTYvFIoRM7BjjY/yqD2jNGapv4SOIdlHbJqcdrPpws/oytpjdtMk/WJc4OQCSVA6E1y/g25kja1Cyzqz+k3EKZmMxOHdkQSEZk/J4wxGSBmgtvGeLx2sRlmJC5VRpVnJZyAqqqjLEkgACtlhxFJlZo2yFeSNjgjDxuVYb+TAiq1+Ey3jeG3EoyvplqOpG7ShfA+RqmQyw9sgv3KWXpPFOrFY3nN62En8MaO8oPiGoPYs1zHiMfbdhqHa6O0Cb50atOr3Z2rxbicwljtop+8ui69Ge5llUPGZ9MGhU70sxQJjJBxjzptyn2T3/DZ5yDNJYFQ7g5aeJtLD9sISCPfQen3XFo45ooXOHlWVk22xDo15PQeuta5uMotzHbNkPIjPG2O62gjUoOfWAIOPI1TPwmR2xvOHG+UtbBb0OcEqCRb6deOg2PwrlsgyW/Dk7wb09zaK+dXowM2knxwIG8fNfGgtnB0YcSvyfVMVlp9/8Zz9lWSkPDZwb+7TO4itSR7+2x8qfCgRc1TaFtz53MA/8zY+2ujmHhAu4hE7FU1ozgAHWqMG7M5/RJAB9mRXLzjAHjhBOMXVqw96zKcU7lYAEkgAZJJ8APGgrXF+SLeZlKqkS6JopViRUEkcwXIOnGCGUMDvjfzrii5EeQu17eSzu0XYKyosRVQ6ujjGSJAwzqzgnwFWDl7ijT28UzpoMoLKoy2F3xlvHbfOADmm1BWuX+WHt52uJrqW4laJYiXVFGlXLLgL0O5z51p4zy80lxNgHsby27CdhjUjRa+zcA9QRI4PuWrXRQVZ+SYWiuYi8uLmKKJz3cgQppBXu9SOuc0y4VwNYJp5UdyJyjMjYIDogTWpxndQoI/1ab0UFS4xyLFcNOTNcIlwVaWONlCmRVULKCVJBAVds6TjcGnPCOHPE8zPIziRlKhjnSFjVfLAyQSQNt6aUUCP+C8HbGbv6zOLj1jjtBCYc48tBxitaco24eN17RXjmmmVlcg6rhtUqnzVjju+wVYKKBVxrgMV12Zl1hoiWjaORo2UsMEgqR4fOlg5TVXtFjwILd5JiGLM7zsCA7MevryMSdyWFWiigrrRfnVW87Nh8J1++rCKrzj86r5Gzk291xH99WKgKQ8cTN1Ynyklxtn9SfhT6q/zFtcWB/n3X420x+ygay2MbSJKygyIGVGPVQ+NQXyzgZ9wrlv+X7aftDLDG5lVFk1DOoJnRn3ZOPfWHNUzLaylCQ2kDIONIYgFs+AAOc01hjCqFHQAAZOdh7fGgUfwWs+yaH0aHsmKsyaBgsvRj7fb1ru4ZwyK3Ts4I1jQEnSgwMnxxXZRQJZOAKbiSViGjmjRJYWXUrNGxKybnAODg7b4HlXbLwuF1dHijZZDmRSoIY+bDG5rtooOF+EQGNYzBEY19VDGpUfsqRgVmLCP/o49iWHcX1j1bp1PnXXRQaZ7dZBpdVZT4MAw+BrkvuCwyvE7rvC/aJjYawhUMQPWIUkDPTNMaKDEih0BGCAR4g1lRQYFAeoBx0z4VlU0UEEUvbg8RnWdlLSIrKhYk6Q5y2keBOB8KY1BoK3YIRxW7Pg1tZn6RJcirKKQ2koPEbhfEW1p9ct3/wDlPqCu87zaII2/7TaD43CD7asBpLzao7FM+Fxan/1MdO6Bdy9w5reBYmcPpL6SAV7pYlQQSdwDj6PCmVFammUMFLDUQSFyMkDqQOpFBtorQlwpLAMpKeuAR3ds97y233rOCYOAykFSMgg5BB8RQbKKKKAooooCiiigKKKKBFcRj8YxN4+jTKPpliJ+Q+NPar9/IRxO1Xwa3uz9KPbfvVYBQFIuYQO2scjP8YOPf6NPvT01W+aUPb8PI6C63287acUDy9tEmjeOQZRwVYZxsR9Vbo0wANzgAbnJ28z41IqaAorkjvVZ5IxrygUklGC97ONLEYc7HIBONs9a0JxhDDHMBJokKBfyb6vyjBRqTGpRk7kjYbmgZUVAqaAooooCiiigKKKg0E0VAqaAqDU0GgrcCEcVlOO6bSLf2rNJ99WHXvj6frpIr/nNlz/oiHGP59xnPw+FPRQI+cJGEClT+vtc/s+kxkj4U8pJze4W2JO2HhP9qmKdMKDKtElojOshRTIgYI+BlQ+NQB8AcDPuFcHLchaN/V0iWVY9LE5QOcZyNjnIwM9KbUHOtog1kIgMnrkKO9tjvbd7bbes7aBY1CIoVVACqBgADwA8K20UGL58OtSKmigKKKKAooooCiiigRcQA/GNqSP9HvQD75LM/IU9FV7iYP4xszkYEN2MeO5g6efSrAKADCk3MUgV7TP/AFhQPpikpwFpJzRb62tD/Jukb+zk++ga3lysSNI5wqgknBOAOpwK2xOGUEHIIBB9hrh4/caLeZgCSEfAAJJJBAAA671v4VCUhiViSyogJbGchRnOKDqooooCiiigKKKKAooooCiiigKKKKAooooEHZ/nTV4+iAfCc5+Yp/Vec/nVR52b/VcR/fVgFAn5sgD2zKeheH/jx703Iz1pZzPbSSW0iwqGkIUqCdIJV1YDONunWuW34neEd6yVT5ekqfeP8nQOra3WNQiKFUDAAGABW2q5ccT4gPUsYT+1dgfKI1lJxHiGMiygJ8jeEfK3NBYaKra8Q4ketlbL/vrN9Xow+ddMlzfYOmC3z4Bp3+siP7KB3RSGC44hvrgs/DGLiUYPv9HOfqqZJOIEd1LIH2yTN/yxQPM1NV+D8ZZ7/oWNunbfM1uKXx/TtV9ySH5sKB1RSFIOIajme0074/i8pPs/XCtklrfHpc2o/wBzkPzuqB1RVegsuIA9+7t2GBsLVlwfH9cc1uNjeZ/zuMDfP8W+GD2m1BjxSUC/s1JGox3eB7AIcn6Mj408FVq05en9KiuLm7ExhWVY1WARD8tozk62J9QVZRQTSjmGcJ6Pn9K4iA951fZmm9cfFOHJOoWTVgMrAqxUhl6EEHIoOvFApN/BqHxac++eU/3q1PyhbHqsh980v71A+qaVNwCAjcSH9qaY/wB+uCTkexY5eAMf9Znb5tQWPNYtKo6kD3kUnflOzIwYEI9ufvrl/gBw3qbKAn2pq+dBZM1rluUX1mVfewFJf4F8Pxj0K2+mFD1+ioi5J4cvq2VqP6FPuoHDX0Y6yIP9pfvrV+NYM47aLPgO0XPzrmflizPrWtufDeJD0+ishy3ZjpaW39TH+7QbZONW6+tPAPfKg+2sE5gtWOFubcnyEyH+9UtwC1OM20G3T8kn3VtThMA6QxD3RqPsoOWbmazT17qBffIo+2tcfNti3S8tf66Mf3q724dDt+Sj9ncX7q3pEoGAoA8gBigSy852CjLXlt/XIfka1/w64djPp1rj/vV++m8vC4WbU0MRbzMak/HFbY7SNfVRB7lA+ygrPDOPW11fg2s0U2m3cMY2DacyqcfTj6qtYqBGM5wM4xn2eVZUBRRRQFFFFAUUUUBRRRQFFFaru5WJGeQ6UUEsfIDqTQbaKTWPNVnMyLFcRu0mdABPewMnG3lTjNBNFRmoLUGVFclrxKKR5I43DPEVEqjqpYZAPvFdWaCaKgtSziXHooGCNrZ8aisaNIVX+WwUHSvtPlQNKK57G9SaNZImDxuAyspyCD0IrdroJxvmpqC22a4OCcWS6hSaIMEfONQwdjjpQd4NTWOa5uJ36wQySuCVjVnbGM4UZOMnFB10Ur4VxoTlQIpkLRRzd9MACTouoEgsPEAnFM80EafGsqjNTQFFFFAUUUUBRRRQFFFFAUUUUBRRRQFFFFAUUUUBVc/CHemHh1yRuzIY0A8Xl7ige8kVY65L/hsM4UTRpIFOpQ6hgDjGQD47negp14k9hw6Uydjm2jjW1EYzh1j0h+94szEY22HtpdxnnCfN4tvKuYIraOI6Qe1uppCuV8NOQF8u9Xot3YxyoY5UV4zsUYAjb2dKxHDYQ2rsk1d3fSM9z1fh4UFCHM1yk08LTRs5ntbZMr/k3kjLyuF6soUppydznPSt/MOovawLfOyzXRJKmMMEhQl48gHWO10DoMasdKuk3C4HDh4YmEhBkDIpDkdC4I7xHmazj4fEujTHGOzz2eEUaNXXRgd3PsoKBwfmeSZo40myLi6u17RtAMcNsoGhTjDO2zDOcAt5bYfjW7mngjgnPZy3U7xSYDZtIIUDs23fHasNJzuN9xXoZsItOjs005J06RjJOScYxmtxQeQ8voPhQVrkDiDT2UcrStKXMjBnxnSzkorYAGQuAdutVzlXjCW9rdzT4N7JcTiSJXDuzqxSKFBsSNIXGwGCTtmvR4olUBVUKB0AAAHuAqOwXVr0rq6asDOPLPWg8z4faXFgtjZ6naSe0uUZUbCrMrQkSZ/R09o2W9grdb3c812bV7vQbZ7aP1iskpVVd5REB3lc93UW0qAdid69I0DOcb9Pj/gfCpxQeXX11KllfcRaecgPci1jLEKqk9kGI/TBILDOwBojmIRrVDKI4LKBbSOPtI2mmlEil8jB7pUddgHyfCvUSooxQeQ8e4hM0NxBM8xuYvRbZCgfCdoseu9Yp1yzMoP802OpqeYZmuUmgljuWJlhtol7OVuzt8RF53wMNIwZt8+AG3er13FTig8m4nZy3XpkMS3MJnvLeBWxLpihhi1M697A/WDbCnKDxrK4s3ij4gii5zJPAsedbGaOMDWuScksO1LFR6un3V6tXDxLhiTaC2oNGSUZGKsMjBwR4EdRQKOQrOJLdnhdWSWSRwEVo0jycdkkbeppxgjAy2o4GcVZq5rCySFAkYwoJPicliSzEnckkkk+2umgKKKKAooooCiiigKKKK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49156" name="AutoShape 4" descr="data:image/jpeg;base64,/9j/4AAQSkZJRgABAQAAAQABAAD/2wCEAAkGBxQSEhUUERQUFhQXGBUYFhgVFhgWHxwYFRQWHBoWFxsfHCgiGB4nGxwaITEhJykrLy4uGB8zODMsNygtLisBCgoKBQUFDgUFDisZExkrKysrKysrKysrKysrKysrKysrKysrKysrKysrKysrKysrKysrKysrKysrKysrKysrK//AABEIAIABIAMBIgACEQEDEQH/xAAbAAACAgMBAAAAAAAAAAAAAAAABQEGAgMEB//EAFAQAAIBAwIDBAYECAkICwAAAAECAwAEERIhBQYxEyJBURQyYXGRsYGhwdEHFSMlQkNy0hYkUmODk6PC8DM0RGKChLPDU1Rkc3SSpLLE0+H/xAAUAQEAAAAAAAAAAAAAAAAAAAAA/8QAFBEBAAAAAAAAAAAAAAAAAAAAAP/aAAwDAQACEQMRAD8A9xormvr+OFdczrGvTU5CjPlk0mk564cvW9th/Sr99BYqKrzc8cOA1G9tsH+dX76xj574c3q3cLfskt8hQWOiq9dc8WEZAkuolJ6Ak5PtAxvU2/Olk/qTZ9oSQj46aCwUUhk5xs12Mu/kI5CfhprGPnC2b1TMf6CX92gsFFIJebYF/Quj+za3DfJDWMHN8L9IbwftWdwvwylBYaKrx5vh2/I3m+MYtJ/EfsVvHMaEZEN1/UOPmKB1RSBOZwxAFredQMmEjr47muiTjuBn0a69wjBP/uoG9FJuDcwrcSSR9jPE8aoxEyaciQuAV3OfVP1U5BoCjNQarnMfGp4bi1t7eOJmuBOS0rsoXsRGQO6pJJ1H4UFkqM0giPEs95bHHhhpv3axk/Gee6bDHmRN+9QWKozSFI+I76nss+GI5R8SXNantuJknE9mo8PyEjH/AIooLJRSGGz4gBhru1J8/Q5B9H+dVwyWfFye7dWQXwPo0hPwMu3xNBbM0VWU4bxTG99ag+yxY/8AyRXPLwfipO3EbfH/AILH/PNBbs0VWIOE8SA7/EIj7rID5ymtTcD4kevE0H7Nko+cxoLZRmkVvwq7A797qPmLdF8PaT/g0ScKuyBi+I8yLePr7PL66B7UZpJHwe4Awb2Q+3s4gflUT8CmbGL66Xr6og+2I0D2jNIIeX5QMG/u29/YfZFWxuAvn/PLr3ao/wD66B1mpqvcvK8c91C80koTsXQy6SQJEbK91RtlSfpqw0Fd5sbDWYwCDdIDnyMcnh/jrT6OML6oA9wApXzDBr9H3xpuImH0Z2+yuvi3EFt4ZJpDhI0Z29yjOKDrK5671AQDoB8K875U52dYbp72RJGjhjvB2eO7HMrHsBjqUKgZPXWNtq3NzRdxXJa7t2jAtdawxSiQSSPcIiKCVXD5bSR0GR1oPQKg1UeDcSu34lJHcosKLaowjSXtlLNMw1huzQggDSRXPzVxZhJe41mOzsw5RHMZd7jtMHUN10rGcHwL58KC7CprzuTne5jjmZbeNorSG3knZ5m1sJIlYqgCHvetuTjYU75S4hcyXPEEnKFIrjRFpJyFMUbAEY6YIOfMsOgFBaqg1ReZedJba4kVBA0cRi1pmRpSJCAz91SsQGRjV19lXnNBIqM1RLrj0y3EkVqsQd78W5aTWwwbETayM9QRjA2NcVnx27uLuxHawoQ1/FKAjkObSVEdgNYxqXBXOdJJ69KD0k1Bqpc3wyteWHo7Ir/xoanUuFBiXvaAw1kY6ZHU0t/GEhe0uHCNOl1NZTNECBJGxZSwH6PeRH05OnDDegfQR44pI23etYh0P6M0n31Y6QLN+c2Tw9ERv7dwfkKfigKRcWgze2bHwFyOgO7Ih28vVp4aR8XlxeWQzsTcbY8RFsfrPxoHMsoRSzEBQCSTsAB1JNTDIGUMpBBAIIOQQehFU38KPENNvHAsckpuZFRkiXUxiXvS4HtUac+GsVVeC8xTra21knaWrC89FZpAvaRwFHkh2IIEjIAobBGVbag9ZiuFYsFZSVOGAOcHAOG8jgg4qYbhXzoYNgkHBzgjqPfXmPD5plvJrUXLIst9KJJgIxI3Z2Ns0cS5GkFhqy2P1fTfa0/g8TTbzLrEhW6uwXGO8e2bc42z548c0D2+4pDDqMsiJpQyNqYDCA41HyGds1nZX0coJidXAIB0nOCVDAH/AGSD9NeZc4x64OLOXYOtxbJkYB7FI4ise43XLyN729lY3V8Y7v0YTPFbzX0iTzK2lspZWnZxl/1esk7jG67UHrGa1NcqGCFlDMCQpO5C4yQPEDIryt+NMWFsJ5poxcXCQss6w9pFFDCSZbnPSN3ZRjJbG/QmuDlycT3nCJrmbtJGiu1DiTYvFIoRM7BjjY/yqD2jNGapv4SOIdlHbJqcdrPpws/oytpjdtMk/WJc4OQCSVA6E1y/g25kja1Cyzqz+k3EKZmMxOHdkQSEZk/J4wxGSBmgtvGeLx2sRlmJC5VRpVnJZyAqqqjLEkgACtlhxFJlZo2yFeSNjgjDxuVYb+TAiq1+Ey3jeG3EoyvplqOpG7ShfA+RqmQyw9sgv3KWXpPFOrFY3nN62En8MaO8oPiGoPYs1zHiMfbdhqHa6O0Cb50atOr3Z2rxbicwljtop+8ui69Ge5llUPGZ9MGhU70sxQJjJBxjzptyn2T3/DZ5yDNJYFQ7g5aeJtLD9sISCPfQen3XFo45ooXOHlWVk22xDo15PQeuta5uMotzHbNkPIjPG2O62gjUoOfWAIOPI1TPwmR2xvOHG+UtbBb0OcEqCRb6deOg2PwrlsgyW/Dk7wb09zaK+dXowM2knxwIG8fNfGgtnB0YcSvyfVMVlp9/8Zz9lWSkPDZwb+7TO4itSR7+2x8qfCgRc1TaFtz53MA/8zY+2ujmHhAu4hE7FU1ozgAHWqMG7M5/RJAB9mRXLzjAHjhBOMXVqw96zKcU7lYAEkgAZJJ8APGgrXF+SLeZlKqkS6JopViRUEkcwXIOnGCGUMDvjfzrii5EeQu17eSzu0XYKyosRVQ6ujjGSJAwzqzgnwFWDl7ijT28UzpoMoLKoy2F3xlvHbfOADmm1BWuX+WHt52uJrqW4laJYiXVFGlXLLgL0O5z51p4zy80lxNgHsby27CdhjUjRa+zcA9QRI4PuWrXRQVZ+SYWiuYi8uLmKKJz3cgQppBXu9SOuc0y4VwNYJp5UdyJyjMjYIDogTWpxndQoI/1ab0UFS4xyLFcNOTNcIlwVaWONlCmRVULKCVJBAVds6TjcGnPCOHPE8zPIziRlKhjnSFjVfLAyQSQNt6aUUCP+C8HbGbv6zOLj1jjtBCYc48tBxitaco24eN17RXjmmmVlcg6rhtUqnzVjju+wVYKKBVxrgMV12Zl1hoiWjaORo2UsMEgqR4fOlg5TVXtFjwILd5JiGLM7zsCA7MevryMSdyWFWiigrrRfnVW87Nh8J1++rCKrzj86r5Gzk291xH99WKgKQ8cTN1Ynyklxtn9SfhT6q/zFtcWB/n3X420x+ygay2MbSJKygyIGVGPVQ+NQXyzgZ9wrlv+X7aftDLDG5lVFk1DOoJnRn3ZOPfWHNUzLaylCQ2kDIONIYgFs+AAOc01hjCqFHQAAZOdh7fGgUfwWs+yaH0aHsmKsyaBgsvRj7fb1ru4ZwyK3Ts4I1jQEnSgwMnxxXZRQJZOAKbiSViGjmjRJYWXUrNGxKybnAODg7b4HlXbLwuF1dHijZZDmRSoIY+bDG5rtooOF+EQGNYzBEY19VDGpUfsqRgVmLCP/o49iWHcX1j1bp1PnXXRQaZ7dZBpdVZT4MAw+BrkvuCwyvE7rvC/aJjYawhUMQPWIUkDPTNMaKDEih0BGCAR4g1lRQYFAeoBx0z4VlU0UEEUvbg8RnWdlLSIrKhYk6Q5y2keBOB8KY1BoK3YIRxW7Pg1tZn6RJcirKKQ2koPEbhfEW1p9ct3/wDlPqCu87zaII2/7TaD43CD7asBpLzao7FM+Fxan/1MdO6Bdy9w5reBYmcPpL6SAV7pYlQQSdwDj6PCmVFammUMFLDUQSFyMkDqQOpFBtorQlwpLAMpKeuAR3ds97y233rOCYOAykFSMgg5BB8RQbKKKKAooooCiiigKKKKBFcRj8YxN4+jTKPpliJ+Q+NPar9/IRxO1Xwa3uz9KPbfvVYBQFIuYQO2scjP8YOPf6NPvT01W+aUPb8PI6C63287acUDy9tEmjeOQZRwVYZxsR9Vbo0wANzgAbnJ28z41IqaAorkjvVZ5IxrygUklGC97ONLEYc7HIBONs9a0JxhDDHMBJokKBfyb6vyjBRqTGpRk7kjYbmgZUVAqaAooooCiiigKKKg0E0VAqaAqDU0GgrcCEcVlOO6bSLf2rNJ99WHXvj6frpIr/nNlz/oiHGP59xnPw+FPRQI+cJGEClT+vtc/s+kxkj4U8pJze4W2JO2HhP9qmKdMKDKtElojOshRTIgYI+BlQ+NQB8AcDPuFcHLchaN/V0iWVY9LE5QOcZyNjnIwM9KbUHOtog1kIgMnrkKO9tjvbd7bbes7aBY1CIoVVACqBgADwA8K20UGL58OtSKmigKKKKAooooCiiigRcQA/GNqSP9HvQD75LM/IU9FV7iYP4xszkYEN2MeO5g6efSrAKADCk3MUgV7TP/AFhQPpikpwFpJzRb62tD/Jukb+zk++ga3lysSNI5wqgknBOAOpwK2xOGUEHIIBB9hrh4/caLeZgCSEfAAJJJBAAA671v4VCUhiViSyogJbGchRnOKDqooooCiiigKKKKAooooCiiigKKKKAooooEHZ/nTV4+iAfCc5+Yp/Vec/nVR52b/VcR/fVgFAn5sgD2zKeheH/jx703Iz1pZzPbSSW0iwqGkIUqCdIJV1YDONunWuW34neEd6yVT5ekqfeP8nQOra3WNQiKFUDAAGABW2q5ccT4gPUsYT+1dgfKI1lJxHiGMiygJ8jeEfK3NBYaKra8Q4ketlbL/vrN9Xow+ddMlzfYOmC3z4Bp3+siP7KB3RSGC44hvrgs/DGLiUYPv9HOfqqZJOIEd1LIH2yTN/yxQPM1NV+D8ZZ7/oWNunbfM1uKXx/TtV9ySH5sKB1RSFIOIajme0074/i8pPs/XCtklrfHpc2o/wBzkPzuqB1RVegsuIA9+7t2GBsLVlwfH9cc1uNjeZ/zuMDfP8W+GD2m1BjxSUC/s1JGox3eB7AIcn6Mj408FVq05en9KiuLm7ExhWVY1WARD8tozk62J9QVZRQTSjmGcJ6Pn9K4iA951fZmm9cfFOHJOoWTVgMrAqxUhl6EEHIoOvFApN/BqHxac++eU/3q1PyhbHqsh980v71A+qaVNwCAjcSH9qaY/wB+uCTkexY5eAMf9Znb5tQWPNYtKo6kD3kUnflOzIwYEI9ufvrl/gBw3qbKAn2pq+dBZM1rluUX1mVfewFJf4F8Pxj0K2+mFD1+ioi5J4cvq2VqP6FPuoHDX0Y6yIP9pfvrV+NYM47aLPgO0XPzrmflizPrWtufDeJD0+ishy3ZjpaW39TH+7QbZONW6+tPAPfKg+2sE5gtWOFubcnyEyH+9UtwC1OM20G3T8kn3VtThMA6QxD3RqPsoOWbmazT17qBffIo+2tcfNti3S8tf66Mf3q724dDt+Sj9ncX7q3pEoGAoA8gBigSy852CjLXlt/XIfka1/w64djPp1rj/vV++m8vC4WbU0MRbzMak/HFbY7SNfVRB7lA+ygrPDOPW11fg2s0U2m3cMY2DacyqcfTj6qtYqBGM5wM4xn2eVZUBRRRQFFFFAUUUUBRRRQFFFaru5WJGeQ6UUEsfIDqTQbaKTWPNVnMyLFcRu0mdABPewMnG3lTjNBNFRmoLUGVFclrxKKR5I43DPEVEqjqpYZAPvFdWaCaKgtSziXHooGCNrZ8aisaNIVX+WwUHSvtPlQNKK57G9SaNZImDxuAyspyCD0IrdroJxvmpqC22a4OCcWS6hSaIMEfONQwdjjpQd4NTWOa5uJ36wQySuCVjVnbGM4UZOMnFB10Ur4VxoTlQIpkLRRzd9MACTouoEgsPEAnFM80EafGsqjNTQFFFFAUUUUBRRRQFFFFAUUUUBRRRQFFFFAUUUUBVc/CHemHh1yRuzIY0A8Xl7ige8kVY65L/hsM4UTRpIFOpQ6hgDjGQD47negp14k9hw6Uydjm2jjW1EYzh1j0h+94szEY22HtpdxnnCfN4tvKuYIraOI6Qe1uppCuV8NOQF8u9Xot3YxyoY5UV4zsUYAjb2dKxHDYQ2rsk1d3fSM9z1fh4UFCHM1yk08LTRs5ntbZMr/k3kjLyuF6soUppydznPSt/MOovawLfOyzXRJKmMMEhQl48gHWO10DoMasdKuk3C4HDh4YmEhBkDIpDkdC4I7xHmazj4fEujTHGOzz2eEUaNXXRgd3PsoKBwfmeSZo40myLi6u17RtAMcNsoGhTjDO2zDOcAt5bYfjW7mngjgnPZy3U7xSYDZtIIUDs23fHasNJzuN9xXoZsItOjs005J06RjJOScYxmtxQeQ8voPhQVrkDiDT2UcrStKXMjBnxnSzkorYAGQuAdutVzlXjCW9rdzT4N7JcTiSJXDuzqxSKFBsSNIXGwGCTtmvR4olUBVUKB0AAAHuAqOwXVr0rq6asDOPLPWg8z4faXFgtjZ6naSe0uUZUbCrMrQkSZ/R09o2W9grdb3c812bV7vQbZ7aP1iskpVVd5REB3lc93UW0qAdid69I0DOcb9Pj/gfCpxQeXX11KllfcRaecgPci1jLEKqk9kGI/TBILDOwBojmIRrVDKI4LKBbSOPtI2mmlEil8jB7pUddgHyfCvUSooxQeQ8e4hM0NxBM8xuYvRbZCgfCdoseu9Yp1yzMoP802OpqeYZmuUmgljuWJlhtol7OVuzt8RF53wMNIwZt8+AG3er13FTig8m4nZy3XpkMS3MJnvLeBWxLpihhi1M697A/WDbCnKDxrK4s3ij4gii5zJPAsedbGaOMDWuScksO1LFR6un3V6tXDxLhiTaC2oNGSUZGKsMjBwR4EdRQKOQrOJLdnhdWSWSRwEVo0jycdkkbeppxgjAy2o4GcVZq5rCySFAkYwoJPicliSzEnckkkk+2umgKKKKAooooCiiigKKKKD/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Function overloading</a:t>
            </a:r>
            <a:endParaRPr lang="en-CA" dirty="0"/>
          </a:p>
        </p:txBody>
      </p:sp>
      <p:pic>
        <p:nvPicPr>
          <p:cNvPr id="4" name="Picture 8" descr="Function Overloading"/>
          <p:cNvPicPr>
            <a:picLocks noChangeAspect="1" noChangeArrowheads="1"/>
          </p:cNvPicPr>
          <p:nvPr/>
        </p:nvPicPr>
        <p:blipFill>
          <a:blip r:embed="rId2" cstate="print"/>
          <a:srcRect/>
          <a:stretch>
            <a:fillRect/>
          </a:stretch>
        </p:blipFill>
        <p:spPr bwMode="auto">
          <a:xfrm>
            <a:off x="827584" y="1988840"/>
            <a:ext cx="6336704" cy="3284587"/>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Operator overloading</a:t>
            </a:r>
            <a:endParaRPr lang="en-CA" dirty="0"/>
          </a:p>
        </p:txBody>
      </p:sp>
      <p:pic>
        <p:nvPicPr>
          <p:cNvPr id="4" name="Picture 6" descr="Operator Overloading"/>
          <p:cNvPicPr>
            <a:picLocks noChangeAspect="1" noChangeArrowheads="1"/>
          </p:cNvPicPr>
          <p:nvPr/>
        </p:nvPicPr>
        <p:blipFill>
          <a:blip r:embed="rId2" cstate="print"/>
          <a:srcRect/>
          <a:stretch>
            <a:fillRect/>
          </a:stretch>
        </p:blipFill>
        <p:spPr bwMode="auto">
          <a:xfrm>
            <a:off x="1907704" y="2060848"/>
            <a:ext cx="5184576" cy="3096344"/>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Virtual function</a:t>
            </a:r>
            <a:endParaRPr lang="en-CA" dirty="0"/>
          </a:p>
        </p:txBody>
      </p:sp>
      <p:pic>
        <p:nvPicPr>
          <p:cNvPr id="1032" name="Picture 8" descr="http://ecomputernotes.com/images/Run-time-Polymorphism.jpg"/>
          <p:cNvPicPr>
            <a:picLocks noChangeAspect="1" noChangeArrowheads="1"/>
          </p:cNvPicPr>
          <p:nvPr/>
        </p:nvPicPr>
        <p:blipFill>
          <a:blip r:embed="rId2" cstate="print"/>
          <a:srcRect/>
          <a:stretch>
            <a:fillRect/>
          </a:stretch>
        </p:blipFill>
        <p:spPr bwMode="auto">
          <a:xfrm>
            <a:off x="827584" y="1916832"/>
            <a:ext cx="6840760" cy="4104456"/>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Message passing</a:t>
            </a:r>
            <a:endParaRPr lang="en-CA" dirty="0"/>
          </a:p>
        </p:txBody>
      </p:sp>
      <p:pic>
        <p:nvPicPr>
          <p:cNvPr id="52226" name="Picture 2" descr="http://4.bp.blogspot.com/_O5OYwKXhMh0/TFgmUo3DT1I/AAAAAAAAAQ0/ov9mzQ5Ycgw/s1600/pic6.bmp"/>
          <p:cNvPicPr>
            <a:picLocks noChangeAspect="1" noChangeArrowheads="1"/>
          </p:cNvPicPr>
          <p:nvPr/>
        </p:nvPicPr>
        <p:blipFill>
          <a:blip r:embed="rId2" cstate="print"/>
          <a:srcRect/>
          <a:stretch>
            <a:fillRect/>
          </a:stretch>
        </p:blipFill>
        <p:spPr bwMode="auto">
          <a:xfrm>
            <a:off x="72008" y="2564904"/>
            <a:ext cx="5076056" cy="2232248"/>
          </a:xfrm>
          <a:prstGeom prst="rect">
            <a:avLst/>
          </a:prstGeom>
          <a:noFill/>
        </p:spPr>
      </p:pic>
      <p:pic>
        <p:nvPicPr>
          <p:cNvPr id="52228" name="Picture 4" descr="http://courses.cs.vt.edu/csonline/SE/Lessons/Comparison/message_passing.gif"/>
          <p:cNvPicPr>
            <a:picLocks noChangeAspect="1" noChangeArrowheads="1"/>
          </p:cNvPicPr>
          <p:nvPr/>
        </p:nvPicPr>
        <p:blipFill>
          <a:blip r:embed="rId3" cstate="print"/>
          <a:srcRect/>
          <a:stretch>
            <a:fillRect/>
          </a:stretch>
        </p:blipFill>
        <p:spPr bwMode="auto">
          <a:xfrm>
            <a:off x="5148064" y="2420888"/>
            <a:ext cx="3571875" cy="3600400"/>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Structure in C</a:t>
            </a:r>
            <a:endParaRPr lang="en-CA" dirty="0"/>
          </a:p>
        </p:txBody>
      </p:sp>
      <p:pic>
        <p:nvPicPr>
          <p:cNvPr id="53250" name="Picture 2"/>
          <p:cNvPicPr>
            <a:picLocks noChangeAspect="1" noChangeArrowheads="1"/>
          </p:cNvPicPr>
          <p:nvPr/>
        </p:nvPicPr>
        <p:blipFill>
          <a:blip r:embed="rId2" cstate="print"/>
          <a:srcRect/>
          <a:stretch>
            <a:fillRect/>
          </a:stretch>
        </p:blipFill>
        <p:spPr bwMode="auto">
          <a:xfrm>
            <a:off x="1475656" y="2780928"/>
            <a:ext cx="5328592" cy="3168352"/>
          </a:xfrm>
          <a:prstGeom prst="rect">
            <a:avLst/>
          </a:prstGeom>
          <a:noFill/>
          <a:ln w="9525">
            <a:noFill/>
            <a:miter lim="800000"/>
            <a:headEnd/>
            <a:tailEnd/>
          </a:ln>
        </p:spPr>
      </p:pic>
      <p:sp>
        <p:nvSpPr>
          <p:cNvPr id="5" name="Right Brace 4"/>
          <p:cNvSpPr/>
          <p:nvPr/>
        </p:nvSpPr>
        <p:spPr>
          <a:xfrm>
            <a:off x="4211960" y="2996952"/>
            <a:ext cx="216024" cy="64807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TextBox 5"/>
          <p:cNvSpPr txBox="1"/>
          <p:nvPr/>
        </p:nvSpPr>
        <p:spPr>
          <a:xfrm>
            <a:off x="5436096" y="3140968"/>
            <a:ext cx="1877437" cy="369332"/>
          </a:xfrm>
          <a:prstGeom prst="rect">
            <a:avLst/>
          </a:prstGeom>
          <a:noFill/>
        </p:spPr>
        <p:txBody>
          <a:bodyPr wrap="none" rtlCol="0">
            <a:spAutoFit/>
          </a:bodyPr>
          <a:lstStyle/>
          <a:p>
            <a:r>
              <a:rPr lang="en-CA" dirty="0" smtClean="0"/>
              <a:t>By default public</a:t>
            </a:r>
            <a:endParaRPr lang="en-CA" dirty="0"/>
          </a:p>
        </p:txBody>
      </p:sp>
      <p:cxnSp>
        <p:nvCxnSpPr>
          <p:cNvPr id="8" name="Straight Arrow Connector 7"/>
          <p:cNvCxnSpPr/>
          <p:nvPr/>
        </p:nvCxnSpPr>
        <p:spPr>
          <a:xfrm>
            <a:off x="4554584" y="3312280"/>
            <a:ext cx="79208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Limitations of C structure</a:t>
            </a:r>
            <a:endParaRPr lang="en-CA" dirty="0"/>
          </a:p>
        </p:txBody>
      </p:sp>
      <p:sp>
        <p:nvSpPr>
          <p:cNvPr id="3" name="Content Placeholder 2"/>
          <p:cNvSpPr>
            <a:spLocks noGrp="1"/>
          </p:cNvSpPr>
          <p:nvPr>
            <p:ph sz="quarter" idx="1"/>
          </p:nvPr>
        </p:nvSpPr>
        <p:spPr>
          <a:xfrm>
            <a:off x="612648" y="4293096"/>
            <a:ext cx="8153400" cy="1872208"/>
          </a:xfrm>
        </p:spPr>
        <p:txBody>
          <a:bodyPr>
            <a:normAutofit fontScale="85000" lnSpcReduction="20000"/>
          </a:bodyPr>
          <a:lstStyle/>
          <a:p>
            <a:r>
              <a:rPr lang="en-CA" dirty="0" err="1" smtClean="0"/>
              <a:t>struct</a:t>
            </a:r>
            <a:r>
              <a:rPr lang="en-CA" dirty="0" smtClean="0"/>
              <a:t> data type can not be treated like built-in data type.</a:t>
            </a:r>
          </a:p>
          <a:p>
            <a:pPr lvl="1"/>
            <a:r>
              <a:rPr lang="en-CA" dirty="0" smtClean="0"/>
              <a:t>c3 = c1 + c2; is illegal.</a:t>
            </a:r>
          </a:p>
          <a:p>
            <a:r>
              <a:rPr lang="en-CA" dirty="0" smtClean="0"/>
              <a:t>Do not permit </a:t>
            </a:r>
            <a:r>
              <a:rPr lang="en-CA" b="1" dirty="0" smtClean="0"/>
              <a:t>data hiding </a:t>
            </a:r>
            <a:r>
              <a:rPr lang="en-CA" dirty="0" smtClean="0"/>
              <a:t>because all the structure members are public members.</a:t>
            </a:r>
          </a:p>
          <a:p>
            <a:endParaRPr lang="en-CA" dirty="0" smtClean="0"/>
          </a:p>
        </p:txBody>
      </p:sp>
      <p:pic>
        <p:nvPicPr>
          <p:cNvPr id="54274" name="Picture 2"/>
          <p:cNvPicPr>
            <a:picLocks noChangeAspect="1" noChangeArrowheads="1"/>
          </p:cNvPicPr>
          <p:nvPr/>
        </p:nvPicPr>
        <p:blipFill>
          <a:blip r:embed="rId2" cstate="print"/>
          <a:srcRect/>
          <a:stretch>
            <a:fillRect/>
          </a:stretch>
        </p:blipFill>
        <p:spPr bwMode="auto">
          <a:xfrm>
            <a:off x="1259632" y="1772816"/>
            <a:ext cx="4824536" cy="14896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Structure in C++</a:t>
            </a:r>
            <a:endParaRPr lang="en-CA" dirty="0"/>
          </a:p>
        </p:txBody>
      </p:sp>
      <p:sp>
        <p:nvSpPr>
          <p:cNvPr id="3" name="Content Placeholder 2"/>
          <p:cNvSpPr>
            <a:spLocks noGrp="1"/>
          </p:cNvSpPr>
          <p:nvPr>
            <p:ph sz="quarter" idx="1"/>
          </p:nvPr>
        </p:nvSpPr>
        <p:spPr>
          <a:xfrm>
            <a:off x="755576" y="2996952"/>
            <a:ext cx="8153400" cy="1080120"/>
          </a:xfrm>
        </p:spPr>
        <p:txBody>
          <a:bodyPr>
            <a:normAutofit fontScale="77500" lnSpcReduction="20000"/>
          </a:bodyPr>
          <a:lstStyle/>
          <a:p>
            <a:r>
              <a:rPr lang="en-CA" dirty="0" smtClean="0"/>
              <a:t>The only </a:t>
            </a:r>
            <a:r>
              <a:rPr lang="en-CA" b="1" dirty="0" smtClean="0"/>
              <a:t>difference</a:t>
            </a:r>
            <a:r>
              <a:rPr lang="en-CA" dirty="0" smtClean="0"/>
              <a:t> between a structure and a class in C++ :</a:t>
            </a:r>
          </a:p>
          <a:p>
            <a:pPr lvl="1"/>
            <a:r>
              <a:rPr lang="en-CA" dirty="0" smtClean="0"/>
              <a:t>By default, the members of a class are private.</a:t>
            </a:r>
          </a:p>
          <a:p>
            <a:pPr lvl="1"/>
            <a:r>
              <a:rPr lang="en-CA" dirty="0" smtClean="0"/>
              <a:t>By default, the members of a class are public.</a:t>
            </a:r>
          </a:p>
          <a:p>
            <a:pPr lvl="1"/>
            <a:endParaRPr lang="en-CA" dirty="0"/>
          </a:p>
        </p:txBody>
      </p:sp>
      <p:pic>
        <p:nvPicPr>
          <p:cNvPr id="55298" name="Picture 2"/>
          <p:cNvPicPr>
            <a:picLocks noChangeAspect="1" noChangeArrowheads="1"/>
          </p:cNvPicPr>
          <p:nvPr/>
        </p:nvPicPr>
        <p:blipFill>
          <a:blip r:embed="rId2" cstate="print"/>
          <a:srcRect/>
          <a:stretch>
            <a:fillRect/>
          </a:stretch>
        </p:blipFill>
        <p:spPr bwMode="auto">
          <a:xfrm>
            <a:off x="899592" y="1844824"/>
            <a:ext cx="5148572" cy="5040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b="1" dirty="0" smtClean="0"/>
              <a:t>Characteristics</a:t>
            </a:r>
            <a:r>
              <a:rPr lang="en-CA" dirty="0" smtClean="0"/>
              <a:t> of Procedure-Oriented programming </a:t>
            </a:r>
            <a:endParaRPr lang="en-CA" dirty="0"/>
          </a:p>
        </p:txBody>
      </p:sp>
      <p:sp>
        <p:nvSpPr>
          <p:cNvPr id="3" name="Content Placeholder 2"/>
          <p:cNvSpPr>
            <a:spLocks noGrp="1"/>
          </p:cNvSpPr>
          <p:nvPr>
            <p:ph sz="quarter" idx="1"/>
          </p:nvPr>
        </p:nvSpPr>
        <p:spPr>
          <a:xfrm>
            <a:off x="612648" y="1600200"/>
            <a:ext cx="8153400" cy="3701008"/>
          </a:xfrm>
        </p:spPr>
        <p:txBody>
          <a:bodyPr>
            <a:normAutofit/>
          </a:bodyPr>
          <a:lstStyle/>
          <a:p>
            <a:r>
              <a:rPr lang="en-CA" dirty="0" smtClean="0"/>
              <a:t>Emphasis is on doing things (algorithms).</a:t>
            </a:r>
          </a:p>
          <a:p>
            <a:r>
              <a:rPr lang="en-CA" dirty="0" smtClean="0"/>
              <a:t>Large programs are divided into functions.</a:t>
            </a:r>
          </a:p>
          <a:p>
            <a:r>
              <a:rPr lang="en-CA" dirty="0" smtClean="0"/>
              <a:t>Most of the functions share global data.</a:t>
            </a:r>
          </a:p>
          <a:p>
            <a:r>
              <a:rPr lang="en-CA" dirty="0" smtClean="0"/>
              <a:t>Data move openly around the system from function to function.</a:t>
            </a:r>
          </a:p>
          <a:p>
            <a:r>
              <a:rPr lang="en-CA" dirty="0" smtClean="0"/>
              <a:t>Employ top-down approach in program design.</a:t>
            </a:r>
            <a:endParaRPr lang="en-CA"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Specifying a class</a:t>
            </a:r>
            <a:endParaRPr lang="en-CA" dirty="0"/>
          </a:p>
        </p:txBody>
      </p:sp>
      <p:sp>
        <p:nvSpPr>
          <p:cNvPr id="3" name="Content Placeholder 2"/>
          <p:cNvSpPr>
            <a:spLocks noGrp="1"/>
          </p:cNvSpPr>
          <p:nvPr>
            <p:ph sz="quarter" idx="1"/>
          </p:nvPr>
        </p:nvSpPr>
        <p:spPr>
          <a:xfrm>
            <a:off x="755576" y="4005064"/>
            <a:ext cx="8153400" cy="2448272"/>
          </a:xfrm>
        </p:spPr>
        <p:txBody>
          <a:bodyPr>
            <a:normAutofit fontScale="77500" lnSpcReduction="20000"/>
          </a:bodyPr>
          <a:lstStyle/>
          <a:p>
            <a:r>
              <a:rPr lang="en-CA" dirty="0" smtClean="0"/>
              <a:t>Class members: </a:t>
            </a:r>
          </a:p>
          <a:p>
            <a:pPr lvl="1"/>
            <a:r>
              <a:rPr lang="en-CA" dirty="0" smtClean="0"/>
              <a:t>Functions – member functions.</a:t>
            </a:r>
          </a:p>
          <a:p>
            <a:pPr lvl="1"/>
            <a:r>
              <a:rPr lang="en-CA" dirty="0" smtClean="0"/>
              <a:t>Variables – data members.</a:t>
            </a:r>
          </a:p>
          <a:p>
            <a:r>
              <a:rPr lang="en-CA" dirty="0" smtClean="0"/>
              <a:t>Visibility labels:</a:t>
            </a:r>
          </a:p>
          <a:p>
            <a:pPr lvl="1"/>
            <a:r>
              <a:rPr lang="en-CA" dirty="0" smtClean="0"/>
              <a:t>Private – can be accessed only from within the class.</a:t>
            </a:r>
          </a:p>
          <a:p>
            <a:pPr lvl="1"/>
            <a:r>
              <a:rPr lang="en-CA" dirty="0" smtClean="0"/>
              <a:t>Public – can be accessed from outside of the class also.</a:t>
            </a:r>
          </a:p>
          <a:p>
            <a:pPr lvl="1"/>
            <a:r>
              <a:rPr lang="en-CA" dirty="0" smtClean="0"/>
              <a:t>Protected – used in inheritance.</a:t>
            </a:r>
          </a:p>
          <a:p>
            <a:pPr lvl="1"/>
            <a:endParaRPr lang="en-CA" dirty="0"/>
          </a:p>
        </p:txBody>
      </p:sp>
      <p:pic>
        <p:nvPicPr>
          <p:cNvPr id="56322" name="Picture 2"/>
          <p:cNvPicPr>
            <a:picLocks noChangeAspect="1" noChangeArrowheads="1"/>
          </p:cNvPicPr>
          <p:nvPr/>
        </p:nvPicPr>
        <p:blipFill>
          <a:blip r:embed="rId2" cstate="print"/>
          <a:srcRect/>
          <a:stretch>
            <a:fillRect/>
          </a:stretch>
        </p:blipFill>
        <p:spPr bwMode="auto">
          <a:xfrm>
            <a:off x="1115616" y="1772816"/>
            <a:ext cx="4494808" cy="172819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Specifying a class</a:t>
            </a:r>
            <a:endParaRPr lang="en-CA" dirty="0"/>
          </a:p>
        </p:txBody>
      </p:sp>
      <p:sp>
        <p:nvSpPr>
          <p:cNvPr id="3" name="Content Placeholder 2"/>
          <p:cNvSpPr>
            <a:spLocks noGrp="1"/>
          </p:cNvSpPr>
          <p:nvPr>
            <p:ph sz="quarter" idx="1"/>
          </p:nvPr>
        </p:nvSpPr>
        <p:spPr>
          <a:xfrm>
            <a:off x="612648" y="1600200"/>
            <a:ext cx="8153400" cy="1180728"/>
          </a:xfrm>
        </p:spPr>
        <p:txBody>
          <a:bodyPr>
            <a:normAutofit fontScale="92500"/>
          </a:bodyPr>
          <a:lstStyle/>
          <a:p>
            <a:r>
              <a:rPr lang="en-CA" dirty="0" smtClean="0"/>
              <a:t>Only the member functions can have access to the private data members and private functions.</a:t>
            </a:r>
            <a:endParaRPr lang="en-CA" dirty="0"/>
          </a:p>
        </p:txBody>
      </p:sp>
      <p:pic>
        <p:nvPicPr>
          <p:cNvPr id="57346" name="Picture 2" descr="https://lh6.googleusercontent.com/-k6_Ax9mj3P3aUpCU1xNB3LX5_J4WoFG_xCK9QT4pEGQFYHbqIy37M93bmEiad4Az7nZ0QcbrMQDZf3UbMP3l73w_HV74Ur6La5F4yhagH639UcfMTPMMkg1G1LFVgwU9eW-otuMFns"/>
          <p:cNvPicPr>
            <a:picLocks noChangeAspect="1" noChangeArrowheads="1"/>
          </p:cNvPicPr>
          <p:nvPr/>
        </p:nvPicPr>
        <p:blipFill>
          <a:blip r:embed="rId2" cstate="print"/>
          <a:srcRect/>
          <a:stretch>
            <a:fillRect/>
          </a:stretch>
        </p:blipFill>
        <p:spPr bwMode="auto">
          <a:xfrm>
            <a:off x="1691680" y="2924944"/>
            <a:ext cx="5328592" cy="3240360"/>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Simple class example and its representation</a:t>
            </a:r>
            <a:endParaRPr lang="en-CA" dirty="0"/>
          </a:p>
        </p:txBody>
      </p:sp>
      <p:pic>
        <p:nvPicPr>
          <p:cNvPr id="58371" name="Picture 3"/>
          <p:cNvPicPr>
            <a:picLocks noChangeAspect="1" noChangeArrowheads="1"/>
          </p:cNvPicPr>
          <p:nvPr/>
        </p:nvPicPr>
        <p:blipFill>
          <a:blip r:embed="rId2" cstate="print"/>
          <a:srcRect/>
          <a:stretch>
            <a:fillRect/>
          </a:stretch>
        </p:blipFill>
        <p:spPr bwMode="auto">
          <a:xfrm>
            <a:off x="2051720" y="1844824"/>
            <a:ext cx="5400600" cy="1872208"/>
          </a:xfrm>
          <a:prstGeom prst="rect">
            <a:avLst/>
          </a:prstGeom>
          <a:noFill/>
          <a:ln w="9525">
            <a:noFill/>
            <a:miter lim="800000"/>
            <a:headEnd/>
            <a:tailEnd/>
          </a:ln>
        </p:spPr>
      </p:pic>
      <p:pic>
        <p:nvPicPr>
          <p:cNvPr id="58373" name="Picture 5"/>
          <p:cNvPicPr>
            <a:picLocks noChangeAspect="1" noChangeArrowheads="1"/>
          </p:cNvPicPr>
          <p:nvPr/>
        </p:nvPicPr>
        <p:blipFill>
          <a:blip r:embed="rId3" cstate="print"/>
          <a:srcRect/>
          <a:stretch>
            <a:fillRect/>
          </a:stretch>
        </p:blipFill>
        <p:spPr bwMode="auto">
          <a:xfrm>
            <a:off x="2627784" y="3789040"/>
            <a:ext cx="4382210" cy="2520280"/>
          </a:xfrm>
          <a:prstGeom prst="rect">
            <a:avLst/>
          </a:prstGeom>
          <a:noFill/>
          <a:ln w="9525">
            <a:noFill/>
            <a:miter lim="800000"/>
            <a:headEnd/>
            <a:tailEnd/>
          </a:ln>
        </p:spPr>
      </p:pic>
      <p:sp>
        <p:nvSpPr>
          <p:cNvPr id="8" name="TextBox 7"/>
          <p:cNvSpPr txBox="1"/>
          <p:nvPr/>
        </p:nvSpPr>
        <p:spPr>
          <a:xfrm>
            <a:off x="3563888" y="6381328"/>
            <a:ext cx="2787943" cy="369332"/>
          </a:xfrm>
          <a:prstGeom prst="rect">
            <a:avLst/>
          </a:prstGeom>
          <a:noFill/>
        </p:spPr>
        <p:txBody>
          <a:bodyPr wrap="none" rtlCol="0">
            <a:spAutoFit/>
          </a:bodyPr>
          <a:lstStyle/>
          <a:p>
            <a:r>
              <a:rPr lang="en-CA" dirty="0" smtClean="0"/>
              <a:t>Representation of a class</a:t>
            </a:r>
            <a:endParaRPr lang="en-CA" dirty="0"/>
          </a:p>
        </p:txBody>
      </p:sp>
      <p:sp>
        <p:nvSpPr>
          <p:cNvPr id="6" name="Rectangle 5"/>
          <p:cNvSpPr/>
          <p:nvPr/>
        </p:nvSpPr>
        <p:spPr>
          <a:xfrm>
            <a:off x="4427984" y="2304168"/>
            <a:ext cx="302433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Creating objects</a:t>
            </a:r>
            <a:endParaRPr lang="en-CA" dirty="0"/>
          </a:p>
        </p:txBody>
      </p:sp>
      <p:sp>
        <p:nvSpPr>
          <p:cNvPr id="3" name="Content Placeholder 2"/>
          <p:cNvSpPr>
            <a:spLocks noGrp="1"/>
          </p:cNvSpPr>
          <p:nvPr>
            <p:ph sz="quarter" idx="1"/>
          </p:nvPr>
        </p:nvSpPr>
        <p:spPr/>
        <p:txBody>
          <a:bodyPr>
            <a:normAutofit fontScale="70000" lnSpcReduction="20000"/>
          </a:bodyPr>
          <a:lstStyle/>
          <a:p>
            <a:pPr>
              <a:buNone/>
            </a:pPr>
            <a:r>
              <a:rPr lang="en-US" sz="3600" dirty="0" smtClean="0">
                <a:latin typeface="Tahoma" pitchFamily="34" charset="0"/>
              </a:rPr>
              <a:t>Once a class has been declared, we can create variables of that type by using the class name.</a:t>
            </a:r>
          </a:p>
          <a:p>
            <a:pPr>
              <a:buNone/>
            </a:pPr>
            <a:r>
              <a:rPr lang="en-US" sz="4000" dirty="0" smtClean="0">
                <a:solidFill>
                  <a:srgbClr val="FF33CC"/>
                </a:solidFill>
                <a:latin typeface="Tahoma" pitchFamily="34" charset="0"/>
              </a:rPr>
              <a:t>	item X ;   </a:t>
            </a:r>
            <a:r>
              <a:rPr lang="en-US" sz="3200" dirty="0" smtClean="0">
                <a:solidFill>
                  <a:srgbClr val="FF33CC"/>
                </a:solidFill>
                <a:latin typeface="Times New Roman" pitchFamily="18" charset="0"/>
              </a:rPr>
              <a:t>// memory for X is created</a:t>
            </a:r>
          </a:p>
          <a:p>
            <a:pPr algn="just"/>
            <a:r>
              <a:rPr lang="en-US" sz="3200" dirty="0" smtClean="0">
                <a:latin typeface="Times New Roman" pitchFamily="18" charset="0"/>
              </a:rPr>
              <a:t>It creates a variable of </a:t>
            </a:r>
            <a:r>
              <a:rPr lang="en-US" sz="3200" dirty="0" err="1" smtClean="0">
                <a:latin typeface="Times New Roman" pitchFamily="18" charset="0"/>
              </a:rPr>
              <a:t>of</a:t>
            </a:r>
            <a:r>
              <a:rPr lang="en-US" sz="3200" dirty="0" smtClean="0">
                <a:latin typeface="Times New Roman" pitchFamily="18" charset="0"/>
              </a:rPr>
              <a:t> type item. In </a:t>
            </a:r>
            <a:r>
              <a:rPr lang="en-US" sz="3200" dirty="0" err="1" smtClean="0">
                <a:latin typeface="Times New Roman" pitchFamily="18" charset="0"/>
              </a:rPr>
              <a:t>c++</a:t>
            </a:r>
            <a:r>
              <a:rPr lang="en-US" sz="3200" dirty="0" smtClean="0">
                <a:latin typeface="Times New Roman" pitchFamily="18" charset="0"/>
              </a:rPr>
              <a:t> the class variables are known as objects. Therefore X is called an object of type item.</a:t>
            </a:r>
          </a:p>
          <a:p>
            <a:pPr algn="just"/>
            <a:r>
              <a:rPr lang="en-US" sz="3200" dirty="0" smtClean="0">
                <a:latin typeface="Times New Roman" pitchFamily="18" charset="0"/>
              </a:rPr>
              <a:t>Objects can also be created when a class is defined by placing their names immediately after the closing brace as we do in the case of structures. For e.g.-</a:t>
            </a:r>
          </a:p>
          <a:p>
            <a:pPr algn="just">
              <a:buNone/>
            </a:pPr>
            <a:r>
              <a:rPr lang="en-US" sz="3200" dirty="0" smtClean="0">
                <a:solidFill>
                  <a:srgbClr val="000099"/>
                </a:solidFill>
                <a:latin typeface="Times New Roman" pitchFamily="18" charset="0"/>
              </a:rPr>
              <a:t>	</a:t>
            </a:r>
            <a:r>
              <a:rPr lang="en-US" sz="3200" dirty="0" smtClean="0">
                <a:solidFill>
                  <a:srgbClr val="FF33CC"/>
                </a:solidFill>
                <a:latin typeface="Times New Roman" pitchFamily="18" charset="0"/>
              </a:rPr>
              <a:t>class item</a:t>
            </a:r>
          </a:p>
          <a:p>
            <a:pPr algn="just">
              <a:buNone/>
            </a:pPr>
            <a:r>
              <a:rPr lang="en-US" sz="3200" dirty="0" smtClean="0">
                <a:solidFill>
                  <a:srgbClr val="FF33CC"/>
                </a:solidFill>
                <a:latin typeface="Times New Roman" pitchFamily="18" charset="0"/>
              </a:rPr>
              <a:t>			{ --------</a:t>
            </a:r>
          </a:p>
          <a:p>
            <a:pPr algn="just">
              <a:buNone/>
            </a:pPr>
            <a:r>
              <a:rPr lang="en-US" sz="3200" dirty="0" smtClean="0">
                <a:solidFill>
                  <a:srgbClr val="FF33CC"/>
                </a:solidFill>
                <a:latin typeface="Times New Roman" pitchFamily="18" charset="0"/>
              </a:rPr>
              <a:t>				------------ } </a:t>
            </a:r>
            <a:r>
              <a:rPr lang="en-US" sz="3200" dirty="0" err="1" smtClean="0">
                <a:solidFill>
                  <a:srgbClr val="FF33CC"/>
                </a:solidFill>
                <a:latin typeface="Times New Roman" pitchFamily="18" charset="0"/>
              </a:rPr>
              <a:t>x,y,z</a:t>
            </a:r>
            <a:r>
              <a:rPr lang="en-US" sz="3200" dirty="0" smtClean="0">
                <a:solidFill>
                  <a:srgbClr val="FF33CC"/>
                </a:solidFill>
                <a:latin typeface="Times New Roman" pitchFamily="18" charset="0"/>
              </a:rPr>
              <a:t>;</a:t>
            </a:r>
          </a:p>
          <a:p>
            <a:pPr algn="just">
              <a:buNone/>
            </a:pPr>
            <a:r>
              <a:rPr lang="en-US" sz="3200" dirty="0" smtClean="0">
                <a:solidFill>
                  <a:srgbClr val="FF33CC"/>
                </a:solidFill>
                <a:latin typeface="Times New Roman" pitchFamily="18" charset="0"/>
              </a:rPr>
              <a:t>	</a:t>
            </a:r>
            <a:r>
              <a:rPr lang="en-US" sz="3200" dirty="0" smtClean="0">
                <a:latin typeface="Times New Roman" pitchFamily="18" charset="0"/>
              </a:rPr>
              <a:t>But usually we declare the objects close to the place where they are used &amp; not at the time of class definition.</a:t>
            </a:r>
          </a:p>
          <a:p>
            <a:endParaRPr lang="en-CA"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Accessing class members</a:t>
            </a:r>
            <a:endParaRPr lang="en-CA" dirty="0"/>
          </a:p>
        </p:txBody>
      </p:sp>
      <p:pic>
        <p:nvPicPr>
          <p:cNvPr id="59394" name="Picture 2"/>
          <p:cNvPicPr>
            <a:picLocks noChangeAspect="1" noChangeArrowheads="1"/>
          </p:cNvPicPr>
          <p:nvPr/>
        </p:nvPicPr>
        <p:blipFill>
          <a:blip r:embed="rId2" cstate="print"/>
          <a:srcRect/>
          <a:stretch>
            <a:fillRect/>
          </a:stretch>
        </p:blipFill>
        <p:spPr bwMode="auto">
          <a:xfrm>
            <a:off x="1043608" y="4149080"/>
            <a:ext cx="3552825" cy="2088232"/>
          </a:xfrm>
          <a:prstGeom prst="rect">
            <a:avLst/>
          </a:prstGeom>
          <a:noFill/>
          <a:ln w="9525">
            <a:noFill/>
            <a:miter lim="800000"/>
            <a:headEnd/>
            <a:tailEnd/>
          </a:ln>
        </p:spPr>
      </p:pic>
      <p:pic>
        <p:nvPicPr>
          <p:cNvPr id="5" name="Picture 3"/>
          <p:cNvPicPr>
            <a:picLocks noChangeAspect="1" noChangeArrowheads="1"/>
          </p:cNvPicPr>
          <p:nvPr/>
        </p:nvPicPr>
        <p:blipFill>
          <a:blip r:embed="rId3" cstate="print"/>
          <a:srcRect/>
          <a:stretch>
            <a:fillRect/>
          </a:stretch>
        </p:blipFill>
        <p:spPr bwMode="auto">
          <a:xfrm>
            <a:off x="1187624" y="1844824"/>
            <a:ext cx="5400600" cy="1872208"/>
          </a:xfrm>
          <a:prstGeom prst="rect">
            <a:avLst/>
          </a:prstGeom>
          <a:noFill/>
          <a:ln w="9525">
            <a:noFill/>
            <a:miter lim="800000"/>
            <a:headEnd/>
            <a:tailEnd/>
          </a:ln>
        </p:spPr>
      </p:pic>
      <p:sp>
        <p:nvSpPr>
          <p:cNvPr id="6" name="TextBox 5"/>
          <p:cNvSpPr txBox="1"/>
          <p:nvPr/>
        </p:nvSpPr>
        <p:spPr>
          <a:xfrm>
            <a:off x="3491880" y="4688556"/>
            <a:ext cx="671979" cy="369332"/>
          </a:xfrm>
          <a:prstGeom prst="rect">
            <a:avLst/>
          </a:prstGeom>
          <a:noFill/>
        </p:spPr>
        <p:txBody>
          <a:bodyPr wrap="square" rtlCol="0">
            <a:spAutoFit/>
          </a:bodyPr>
          <a:lstStyle/>
          <a:p>
            <a:r>
              <a:rPr lang="en-CA" dirty="0" smtClean="0"/>
              <a:t>legal</a:t>
            </a:r>
            <a:endParaRPr lang="en-CA" dirty="0"/>
          </a:p>
        </p:txBody>
      </p:sp>
      <p:cxnSp>
        <p:nvCxnSpPr>
          <p:cNvPr id="8" name="Straight Arrow Connector 7"/>
          <p:cNvCxnSpPr/>
          <p:nvPr/>
        </p:nvCxnSpPr>
        <p:spPr>
          <a:xfrm>
            <a:off x="2555776" y="4869160"/>
            <a:ext cx="86409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406224" y="5250972"/>
            <a:ext cx="1021760" cy="369332"/>
          </a:xfrm>
          <a:prstGeom prst="rect">
            <a:avLst/>
          </a:prstGeom>
          <a:noFill/>
        </p:spPr>
        <p:txBody>
          <a:bodyPr wrap="square" rtlCol="0">
            <a:spAutoFit/>
          </a:bodyPr>
          <a:lstStyle/>
          <a:p>
            <a:r>
              <a:rPr lang="en-CA" dirty="0" smtClean="0"/>
              <a:t>illegal</a:t>
            </a:r>
            <a:endParaRPr lang="en-CA" dirty="0"/>
          </a:p>
        </p:txBody>
      </p:sp>
      <p:cxnSp>
        <p:nvCxnSpPr>
          <p:cNvPr id="10" name="Straight Arrow Connector 9"/>
          <p:cNvCxnSpPr/>
          <p:nvPr/>
        </p:nvCxnSpPr>
        <p:spPr>
          <a:xfrm>
            <a:off x="2470120" y="5431576"/>
            <a:ext cx="86409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87824" y="5818912"/>
            <a:ext cx="1021760" cy="369332"/>
          </a:xfrm>
          <a:prstGeom prst="rect">
            <a:avLst/>
          </a:prstGeom>
          <a:noFill/>
        </p:spPr>
        <p:txBody>
          <a:bodyPr wrap="square" rtlCol="0">
            <a:spAutoFit/>
          </a:bodyPr>
          <a:lstStyle/>
          <a:p>
            <a:r>
              <a:rPr lang="en-CA" dirty="0" smtClean="0"/>
              <a:t>illegal</a:t>
            </a:r>
            <a:endParaRPr lang="en-CA" dirty="0"/>
          </a:p>
        </p:txBody>
      </p:sp>
      <p:cxnSp>
        <p:nvCxnSpPr>
          <p:cNvPr id="12" name="Straight Arrow Connector 11"/>
          <p:cNvCxnSpPr/>
          <p:nvPr/>
        </p:nvCxnSpPr>
        <p:spPr>
          <a:xfrm>
            <a:off x="2051720" y="5999516"/>
            <a:ext cx="86409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11560" y="4077072"/>
            <a:ext cx="4104456" cy="43204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p:cNvSpPr/>
          <p:nvPr/>
        </p:nvSpPr>
        <p:spPr>
          <a:xfrm>
            <a:off x="971600" y="3707740"/>
            <a:ext cx="864339" cy="369332"/>
          </a:xfrm>
          <a:prstGeom prst="rect">
            <a:avLst/>
          </a:prstGeom>
        </p:spPr>
        <p:txBody>
          <a:bodyPr wrap="none">
            <a:spAutoFit/>
          </a:bodyPr>
          <a:lstStyle/>
          <a:p>
            <a:r>
              <a:rPr lang="en-CA" dirty="0" smtClean="0"/>
              <a:t>item x;</a:t>
            </a:r>
            <a:endParaRPr lang="en-CA" dirty="0"/>
          </a:p>
        </p:txBody>
      </p:sp>
      <p:cxnSp>
        <p:nvCxnSpPr>
          <p:cNvPr id="16" name="Straight Arrow Connector 15"/>
          <p:cNvCxnSpPr/>
          <p:nvPr/>
        </p:nvCxnSpPr>
        <p:spPr>
          <a:xfrm flipH="1">
            <a:off x="1115616" y="4509120"/>
            <a:ext cx="144016" cy="2880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475656" y="4437112"/>
            <a:ext cx="720080" cy="2880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267744" y="4437112"/>
            <a:ext cx="1224136" cy="28803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Defining member functions</a:t>
            </a:r>
            <a:endParaRPr lang="en-CA" dirty="0"/>
          </a:p>
        </p:txBody>
      </p:sp>
      <p:sp>
        <p:nvSpPr>
          <p:cNvPr id="3" name="Content Placeholder 2"/>
          <p:cNvSpPr>
            <a:spLocks noGrp="1"/>
          </p:cNvSpPr>
          <p:nvPr>
            <p:ph sz="quarter" idx="1"/>
          </p:nvPr>
        </p:nvSpPr>
        <p:spPr>
          <a:xfrm>
            <a:off x="612648" y="1600200"/>
            <a:ext cx="8153400" cy="2332856"/>
          </a:xfrm>
        </p:spPr>
        <p:txBody>
          <a:bodyPr/>
          <a:lstStyle/>
          <a:p>
            <a:r>
              <a:rPr lang="en-CA" dirty="0" smtClean="0"/>
              <a:t>Outside the class definition.</a:t>
            </a:r>
          </a:p>
          <a:p>
            <a:r>
              <a:rPr lang="en-CA" dirty="0" smtClean="0"/>
              <a:t>Inside the class definition.</a:t>
            </a:r>
            <a:endParaRPr lang="en-CA"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Outside the class definition</a:t>
            </a:r>
            <a:endParaRPr lang="en-CA" dirty="0"/>
          </a:p>
        </p:txBody>
      </p:sp>
      <p:pic>
        <p:nvPicPr>
          <p:cNvPr id="60418" name="Picture 2"/>
          <p:cNvPicPr>
            <a:picLocks noChangeAspect="1" noChangeArrowheads="1"/>
          </p:cNvPicPr>
          <p:nvPr/>
        </p:nvPicPr>
        <p:blipFill>
          <a:blip r:embed="rId2" cstate="print"/>
          <a:srcRect/>
          <a:stretch>
            <a:fillRect/>
          </a:stretch>
        </p:blipFill>
        <p:spPr bwMode="auto">
          <a:xfrm>
            <a:off x="1691680" y="2060848"/>
            <a:ext cx="5266333" cy="13319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Outside the class definition</a:t>
            </a:r>
            <a:endParaRPr lang="en-CA" dirty="0"/>
          </a:p>
        </p:txBody>
      </p:sp>
      <p:pic>
        <p:nvPicPr>
          <p:cNvPr id="60418" name="Picture 2"/>
          <p:cNvPicPr>
            <a:picLocks noChangeAspect="1" noChangeArrowheads="1"/>
          </p:cNvPicPr>
          <p:nvPr/>
        </p:nvPicPr>
        <p:blipFill>
          <a:blip r:embed="rId2" cstate="print"/>
          <a:srcRect/>
          <a:stretch>
            <a:fillRect/>
          </a:stretch>
        </p:blipFill>
        <p:spPr bwMode="auto">
          <a:xfrm>
            <a:off x="1691680" y="2060848"/>
            <a:ext cx="5266333" cy="1331962"/>
          </a:xfrm>
          <a:prstGeom prst="rect">
            <a:avLst/>
          </a:prstGeom>
          <a:noFill/>
          <a:ln w="9525">
            <a:noFill/>
            <a:miter lim="800000"/>
            <a:headEnd/>
            <a:tailEnd/>
          </a:ln>
        </p:spPr>
      </p:pic>
      <p:pic>
        <p:nvPicPr>
          <p:cNvPr id="60419" name="Picture 3"/>
          <p:cNvPicPr>
            <a:picLocks noChangeAspect="1" noChangeArrowheads="1"/>
          </p:cNvPicPr>
          <p:nvPr/>
        </p:nvPicPr>
        <p:blipFill>
          <a:blip r:embed="rId3" cstate="print"/>
          <a:srcRect/>
          <a:stretch>
            <a:fillRect/>
          </a:stretch>
        </p:blipFill>
        <p:spPr bwMode="auto">
          <a:xfrm>
            <a:off x="1691680" y="4005064"/>
            <a:ext cx="5472608" cy="2088232"/>
          </a:xfrm>
          <a:prstGeom prst="rect">
            <a:avLst/>
          </a:prstGeom>
          <a:noFill/>
          <a:ln w="9525">
            <a:noFill/>
            <a:miter lim="800000"/>
            <a:headEnd/>
            <a:tailEnd/>
          </a:ln>
        </p:spPr>
      </p:pic>
      <p:sp>
        <p:nvSpPr>
          <p:cNvPr id="6" name="Oval 5"/>
          <p:cNvSpPr/>
          <p:nvPr/>
        </p:nvSpPr>
        <p:spPr>
          <a:xfrm>
            <a:off x="3563888" y="1988840"/>
            <a:ext cx="360040" cy="360040"/>
          </a:xfrm>
          <a:prstGeom prst="ellipse">
            <a:avLst/>
          </a:prstGeom>
          <a:solidFill>
            <a:schemeClr val="bg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Arrow Connector 6"/>
          <p:cNvCxnSpPr/>
          <p:nvPr/>
        </p:nvCxnSpPr>
        <p:spPr>
          <a:xfrm flipV="1">
            <a:off x="3892864" y="1700808"/>
            <a:ext cx="2479336" cy="57606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372200" y="1547500"/>
            <a:ext cx="2005677" cy="369332"/>
          </a:xfrm>
          <a:prstGeom prst="rect">
            <a:avLst/>
          </a:prstGeom>
          <a:noFill/>
        </p:spPr>
        <p:txBody>
          <a:bodyPr wrap="square" rtlCol="0">
            <a:spAutoFit/>
          </a:bodyPr>
          <a:lstStyle/>
          <a:p>
            <a:r>
              <a:rPr lang="en-CA" dirty="0" smtClean="0"/>
              <a:t>Membership label</a:t>
            </a:r>
            <a:endParaRPr lang="en-CA" dirty="0"/>
          </a:p>
        </p:txBody>
      </p:sp>
      <p:cxnSp>
        <p:nvCxnSpPr>
          <p:cNvPr id="10" name="Straight Arrow Connector 9"/>
          <p:cNvCxnSpPr/>
          <p:nvPr/>
        </p:nvCxnSpPr>
        <p:spPr>
          <a:xfrm flipH="1">
            <a:off x="1979712" y="2348880"/>
            <a:ext cx="72008" cy="16561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699792" y="2276872"/>
            <a:ext cx="288032" cy="16561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995936" y="2348880"/>
            <a:ext cx="648072" cy="16561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220072" y="2276872"/>
            <a:ext cx="648072" cy="16561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Characteristics of member function</a:t>
            </a:r>
            <a:endParaRPr lang="en-CA" dirty="0"/>
          </a:p>
        </p:txBody>
      </p:sp>
      <p:sp>
        <p:nvSpPr>
          <p:cNvPr id="3" name="Content Placeholder 2"/>
          <p:cNvSpPr>
            <a:spLocks noGrp="1"/>
          </p:cNvSpPr>
          <p:nvPr>
            <p:ph sz="quarter" idx="1"/>
          </p:nvPr>
        </p:nvSpPr>
        <p:spPr/>
        <p:txBody>
          <a:bodyPr/>
          <a:lstStyle/>
          <a:p>
            <a:r>
              <a:rPr lang="en-CA" dirty="0" smtClean="0"/>
              <a:t>Several different classes can use the same function name. The ‘</a:t>
            </a:r>
            <a:r>
              <a:rPr lang="en-CA" b="1" dirty="0" smtClean="0"/>
              <a:t>membership label</a:t>
            </a:r>
            <a:r>
              <a:rPr lang="en-CA" dirty="0" smtClean="0"/>
              <a:t>’ will resolve their scope.</a:t>
            </a:r>
          </a:p>
          <a:p>
            <a:r>
              <a:rPr lang="en-CA" dirty="0" smtClean="0"/>
              <a:t>Member function can access the private data of the class. A non-member function (except </a:t>
            </a:r>
            <a:r>
              <a:rPr lang="en-CA" b="1" dirty="0" smtClean="0"/>
              <a:t>friend function</a:t>
            </a:r>
            <a:r>
              <a:rPr lang="en-CA" dirty="0" smtClean="0"/>
              <a:t>) can not do so.</a:t>
            </a:r>
          </a:p>
          <a:p>
            <a:r>
              <a:rPr lang="en-CA" dirty="0" smtClean="0"/>
              <a:t>A member function can call another member function directly without using dot operator.</a:t>
            </a:r>
            <a:endParaRPr lang="en-CA"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Inside the class definition</a:t>
            </a:r>
            <a:endParaRPr lang="en-CA" dirty="0"/>
          </a:p>
        </p:txBody>
      </p:sp>
      <p:pic>
        <p:nvPicPr>
          <p:cNvPr id="61442" name="Picture 2"/>
          <p:cNvPicPr>
            <a:picLocks noChangeAspect="1" noChangeArrowheads="1"/>
          </p:cNvPicPr>
          <p:nvPr/>
        </p:nvPicPr>
        <p:blipFill>
          <a:blip r:embed="rId2" cstate="print"/>
          <a:srcRect/>
          <a:stretch>
            <a:fillRect/>
          </a:stretch>
        </p:blipFill>
        <p:spPr bwMode="auto">
          <a:xfrm>
            <a:off x="1403648" y="1900238"/>
            <a:ext cx="5760639" cy="3256954"/>
          </a:xfrm>
          <a:prstGeom prst="rect">
            <a:avLst/>
          </a:prstGeom>
          <a:noFill/>
          <a:ln w="9525">
            <a:noFill/>
            <a:miter lim="800000"/>
            <a:headEnd/>
            <a:tailEnd/>
          </a:ln>
        </p:spPr>
      </p:pic>
      <p:sp>
        <p:nvSpPr>
          <p:cNvPr id="5" name="Rectangle 4"/>
          <p:cNvSpPr/>
          <p:nvPr/>
        </p:nvSpPr>
        <p:spPr>
          <a:xfrm>
            <a:off x="2267744" y="2852936"/>
            <a:ext cx="4896544" cy="83680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Content Placeholder 2"/>
          <p:cNvSpPr>
            <a:spLocks noGrp="1"/>
          </p:cNvSpPr>
          <p:nvPr>
            <p:ph sz="quarter" idx="1"/>
          </p:nvPr>
        </p:nvSpPr>
        <p:spPr>
          <a:xfrm>
            <a:off x="612648" y="5416624"/>
            <a:ext cx="8153400" cy="1252736"/>
          </a:xfrm>
        </p:spPr>
        <p:txBody>
          <a:bodyPr/>
          <a:lstStyle/>
          <a:p>
            <a:r>
              <a:rPr lang="en-CA" dirty="0" smtClean="0"/>
              <a:t>When a function is defined inside of a class, it is treated as an inline function.</a:t>
            </a:r>
            <a:endParaRPr lang="en-CA"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Top-down approach</a:t>
            </a:r>
            <a:endParaRPr lang="en-CA" dirty="0"/>
          </a:p>
        </p:txBody>
      </p:sp>
      <p:sp>
        <p:nvSpPr>
          <p:cNvPr id="3" name="Content Placeholder 2"/>
          <p:cNvSpPr>
            <a:spLocks noGrp="1"/>
          </p:cNvSpPr>
          <p:nvPr>
            <p:ph sz="quarter" idx="1"/>
          </p:nvPr>
        </p:nvSpPr>
        <p:spPr>
          <a:xfrm>
            <a:off x="612648" y="1600200"/>
            <a:ext cx="8153400" cy="1756792"/>
          </a:xfrm>
        </p:spPr>
        <p:txBody>
          <a:bodyPr/>
          <a:lstStyle/>
          <a:p>
            <a:r>
              <a:rPr lang="en-CA" dirty="0" smtClean="0"/>
              <a:t>A single module will be split into several smaller modules.</a:t>
            </a:r>
          </a:p>
          <a:p>
            <a:r>
              <a:rPr lang="en-CA" dirty="0" smtClean="0"/>
              <a:t>General to specific.	</a:t>
            </a:r>
            <a:endParaRPr lang="en-CA" dirty="0"/>
          </a:p>
        </p:txBody>
      </p:sp>
      <p:pic>
        <p:nvPicPr>
          <p:cNvPr id="1026" name="Picture 2" descr="Top-down structure diagram.svg"/>
          <p:cNvPicPr>
            <a:picLocks noChangeAspect="1" noChangeArrowheads="1"/>
          </p:cNvPicPr>
          <p:nvPr/>
        </p:nvPicPr>
        <p:blipFill>
          <a:blip r:embed="rId2" cstate="print"/>
          <a:srcRect/>
          <a:stretch>
            <a:fillRect/>
          </a:stretch>
        </p:blipFill>
        <p:spPr bwMode="auto">
          <a:xfrm>
            <a:off x="1331640" y="3429000"/>
            <a:ext cx="6552728" cy="2808312"/>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Inline function</a:t>
            </a:r>
            <a:endParaRPr lang="en-CA" dirty="0"/>
          </a:p>
        </p:txBody>
      </p:sp>
      <p:sp>
        <p:nvSpPr>
          <p:cNvPr id="3" name="Content Placeholder 2"/>
          <p:cNvSpPr>
            <a:spLocks noGrp="1"/>
          </p:cNvSpPr>
          <p:nvPr>
            <p:ph sz="quarter" idx="1"/>
          </p:nvPr>
        </p:nvSpPr>
        <p:spPr>
          <a:xfrm>
            <a:off x="395536" y="1600200"/>
            <a:ext cx="8370512" cy="4997152"/>
          </a:xfrm>
        </p:spPr>
        <p:txBody>
          <a:bodyPr>
            <a:normAutofit fontScale="92500" lnSpcReduction="10000"/>
          </a:bodyPr>
          <a:lstStyle/>
          <a:p>
            <a:r>
              <a:rPr lang="en-CA" dirty="0" smtClean="0"/>
              <a:t>Function is used to save </a:t>
            </a:r>
            <a:r>
              <a:rPr lang="en-CA" b="1" dirty="0" smtClean="0"/>
              <a:t>memory space</a:t>
            </a:r>
            <a:r>
              <a:rPr lang="en-CA" dirty="0" smtClean="0"/>
              <a:t>. </a:t>
            </a:r>
          </a:p>
          <a:p>
            <a:pPr lvl="1"/>
            <a:r>
              <a:rPr lang="en-CA" dirty="0" smtClean="0"/>
              <a:t>Do not need to write the same code again and again.</a:t>
            </a:r>
          </a:p>
          <a:p>
            <a:r>
              <a:rPr lang="en-CA" dirty="0" smtClean="0"/>
              <a:t>When function is called, it takes a lot of </a:t>
            </a:r>
            <a:r>
              <a:rPr lang="en-CA" b="1" dirty="0" smtClean="0"/>
              <a:t>extra time </a:t>
            </a:r>
            <a:r>
              <a:rPr lang="en-CA" dirty="0" smtClean="0"/>
              <a:t>for-</a:t>
            </a:r>
          </a:p>
          <a:p>
            <a:pPr lvl="1"/>
            <a:r>
              <a:rPr lang="en-CA" dirty="0" smtClean="0"/>
              <a:t>Jumping to the function.</a:t>
            </a:r>
          </a:p>
          <a:p>
            <a:pPr lvl="1"/>
            <a:r>
              <a:rPr lang="en-CA" dirty="0" smtClean="0"/>
              <a:t>Saving registers.</a:t>
            </a:r>
          </a:p>
          <a:p>
            <a:pPr lvl="1"/>
            <a:r>
              <a:rPr lang="en-CA" dirty="0" smtClean="0"/>
              <a:t>Pushing function arguments into the stack.</a:t>
            </a:r>
          </a:p>
          <a:p>
            <a:pPr lvl="1"/>
            <a:r>
              <a:rPr lang="en-CA" dirty="0" smtClean="0"/>
              <a:t>Returning to the calling function.</a:t>
            </a:r>
          </a:p>
          <a:p>
            <a:r>
              <a:rPr lang="en-CA" dirty="0" smtClean="0"/>
              <a:t>When a function is </a:t>
            </a:r>
            <a:r>
              <a:rPr lang="en-CA" b="1" dirty="0" smtClean="0"/>
              <a:t>small</a:t>
            </a:r>
            <a:r>
              <a:rPr lang="en-CA" dirty="0" smtClean="0"/>
              <a:t>, a substantial percentage of execution time may be spent in such overheads.</a:t>
            </a:r>
          </a:p>
          <a:p>
            <a:r>
              <a:rPr lang="en-CA" dirty="0" smtClean="0"/>
              <a:t>One solution is using</a:t>
            </a:r>
            <a:r>
              <a:rPr lang="en-CA" b="1" dirty="0" smtClean="0"/>
              <a:t> inline function</a:t>
            </a:r>
            <a:r>
              <a:rPr lang="en-CA" dirty="0" smtClean="0"/>
              <a:t>.</a:t>
            </a:r>
          </a:p>
          <a:p>
            <a:pPr lvl="1"/>
            <a:endParaRPr lang="en-CA"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Inline function</a:t>
            </a:r>
            <a:endParaRPr lang="en-CA" dirty="0"/>
          </a:p>
        </p:txBody>
      </p:sp>
      <p:sp>
        <p:nvSpPr>
          <p:cNvPr id="3" name="Content Placeholder 2"/>
          <p:cNvSpPr>
            <a:spLocks noGrp="1"/>
          </p:cNvSpPr>
          <p:nvPr>
            <p:ph sz="quarter" idx="1"/>
          </p:nvPr>
        </p:nvSpPr>
        <p:spPr>
          <a:xfrm>
            <a:off x="612648" y="1600200"/>
            <a:ext cx="8351840" cy="2116832"/>
          </a:xfrm>
        </p:spPr>
        <p:txBody>
          <a:bodyPr>
            <a:normAutofit fontScale="70000" lnSpcReduction="20000"/>
          </a:bodyPr>
          <a:lstStyle/>
          <a:p>
            <a:r>
              <a:rPr lang="en-CA" dirty="0" smtClean="0"/>
              <a:t>Compiler replaces the </a:t>
            </a:r>
            <a:r>
              <a:rPr lang="en-CA" b="1" dirty="0" smtClean="0"/>
              <a:t>function call </a:t>
            </a:r>
            <a:r>
              <a:rPr lang="en-CA" dirty="0" smtClean="0"/>
              <a:t>with the corresponding </a:t>
            </a:r>
            <a:r>
              <a:rPr lang="en-CA" b="1" dirty="0" smtClean="0"/>
              <a:t>function code</a:t>
            </a:r>
            <a:r>
              <a:rPr lang="en-CA" dirty="0" smtClean="0"/>
              <a:t>. </a:t>
            </a:r>
          </a:p>
          <a:p>
            <a:r>
              <a:rPr lang="en-CA" dirty="0" smtClean="0"/>
              <a:t>The </a:t>
            </a:r>
            <a:r>
              <a:rPr lang="en-CA" b="1" dirty="0" smtClean="0"/>
              <a:t>speed benefits </a:t>
            </a:r>
            <a:r>
              <a:rPr lang="en-CA" dirty="0" smtClean="0"/>
              <a:t>of inline functions </a:t>
            </a:r>
            <a:r>
              <a:rPr lang="en-CA" b="1" dirty="0" smtClean="0"/>
              <a:t>diminish</a:t>
            </a:r>
            <a:r>
              <a:rPr lang="en-CA" dirty="0" smtClean="0"/>
              <a:t> as the function </a:t>
            </a:r>
            <a:r>
              <a:rPr lang="en-CA" b="1" dirty="0" smtClean="0"/>
              <a:t>grows</a:t>
            </a:r>
            <a:r>
              <a:rPr lang="en-CA" dirty="0" smtClean="0"/>
              <a:t> in size.</a:t>
            </a:r>
          </a:p>
          <a:p>
            <a:r>
              <a:rPr lang="en-CA" dirty="0" smtClean="0"/>
              <a:t>The functions are made inline when they are </a:t>
            </a:r>
            <a:r>
              <a:rPr lang="en-CA" b="1" dirty="0" smtClean="0"/>
              <a:t>small enough </a:t>
            </a:r>
            <a:r>
              <a:rPr lang="en-CA" dirty="0" smtClean="0"/>
              <a:t>(one or two lines).</a:t>
            </a:r>
          </a:p>
          <a:p>
            <a:r>
              <a:rPr lang="en-CA" dirty="0" smtClean="0"/>
              <a:t>No inline function in java.</a:t>
            </a:r>
          </a:p>
          <a:p>
            <a:endParaRPr lang="en-CA" dirty="0"/>
          </a:p>
        </p:txBody>
      </p:sp>
      <p:pic>
        <p:nvPicPr>
          <p:cNvPr id="62466" name="Picture 2"/>
          <p:cNvPicPr>
            <a:picLocks noChangeAspect="1" noChangeArrowheads="1"/>
          </p:cNvPicPr>
          <p:nvPr/>
        </p:nvPicPr>
        <p:blipFill>
          <a:blip r:embed="rId2" cstate="print"/>
          <a:srcRect/>
          <a:stretch>
            <a:fillRect/>
          </a:stretch>
        </p:blipFill>
        <p:spPr bwMode="auto">
          <a:xfrm>
            <a:off x="2123728" y="3794745"/>
            <a:ext cx="4392488" cy="2010519"/>
          </a:xfrm>
          <a:prstGeom prst="rect">
            <a:avLst/>
          </a:prstGeom>
          <a:noFill/>
          <a:ln w="9525">
            <a:noFill/>
            <a:miter lim="800000"/>
            <a:headEnd/>
            <a:tailEnd/>
          </a:ln>
        </p:spPr>
      </p:pic>
      <p:sp>
        <p:nvSpPr>
          <p:cNvPr id="5" name="Rectangle 4"/>
          <p:cNvSpPr/>
          <p:nvPr/>
        </p:nvSpPr>
        <p:spPr>
          <a:xfrm>
            <a:off x="2051720" y="3717033"/>
            <a:ext cx="4896544" cy="100811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1979712" y="4797153"/>
            <a:ext cx="1152128"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2195736" y="5805264"/>
            <a:ext cx="4572000" cy="646331"/>
          </a:xfrm>
          <a:prstGeom prst="rect">
            <a:avLst/>
          </a:prstGeom>
        </p:spPr>
        <p:txBody>
          <a:bodyPr>
            <a:spAutoFit/>
          </a:bodyPr>
          <a:lstStyle/>
          <a:p>
            <a:r>
              <a:rPr lang="en-CA" dirty="0" smtClean="0"/>
              <a:t>The above style is considered as a bad programming style</a:t>
            </a:r>
            <a:endParaRPr lang="en-CA" dirty="0"/>
          </a:p>
        </p:txBody>
      </p:sp>
      <p:sp>
        <p:nvSpPr>
          <p:cNvPr id="8" name="Rectangle 7"/>
          <p:cNvSpPr/>
          <p:nvPr/>
        </p:nvSpPr>
        <p:spPr>
          <a:xfrm>
            <a:off x="5796136" y="4005064"/>
            <a:ext cx="2710999" cy="369332"/>
          </a:xfrm>
          <a:prstGeom prst="rect">
            <a:avLst/>
          </a:prstGeom>
        </p:spPr>
        <p:txBody>
          <a:bodyPr wrap="none">
            <a:spAutoFit/>
          </a:bodyPr>
          <a:lstStyle/>
          <a:p>
            <a:r>
              <a:rPr lang="en-CA" dirty="0" smtClean="0"/>
              <a:t>// redundant use of inline</a:t>
            </a:r>
            <a:endParaRPr lang="en-CA"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Making an outside function inline</a:t>
            </a:r>
            <a:endParaRPr lang="en-CA" dirty="0"/>
          </a:p>
        </p:txBody>
      </p:sp>
      <p:pic>
        <p:nvPicPr>
          <p:cNvPr id="64514" name="Picture 2"/>
          <p:cNvPicPr>
            <a:picLocks noChangeAspect="1" noChangeArrowheads="1"/>
          </p:cNvPicPr>
          <p:nvPr/>
        </p:nvPicPr>
        <p:blipFill>
          <a:blip r:embed="rId2" cstate="print"/>
          <a:srcRect/>
          <a:stretch>
            <a:fillRect/>
          </a:stretch>
        </p:blipFill>
        <p:spPr bwMode="auto">
          <a:xfrm>
            <a:off x="1547664" y="1700808"/>
            <a:ext cx="5112567" cy="2789659"/>
          </a:xfrm>
          <a:prstGeom prst="rect">
            <a:avLst/>
          </a:prstGeom>
          <a:noFill/>
          <a:ln w="9525">
            <a:noFill/>
            <a:miter lim="800000"/>
            <a:headEnd/>
            <a:tailEnd/>
          </a:ln>
        </p:spPr>
      </p:pic>
      <p:sp>
        <p:nvSpPr>
          <p:cNvPr id="5" name="Rectangle 4"/>
          <p:cNvSpPr/>
          <p:nvPr/>
        </p:nvSpPr>
        <p:spPr>
          <a:xfrm>
            <a:off x="1115616" y="3501008"/>
            <a:ext cx="1152128"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 program with class</a:t>
            </a:r>
            <a:endParaRPr lang="en-CA" dirty="0"/>
          </a:p>
        </p:txBody>
      </p:sp>
      <p:pic>
        <p:nvPicPr>
          <p:cNvPr id="63490" name="Picture 2"/>
          <p:cNvPicPr>
            <a:picLocks noChangeAspect="1" noChangeArrowheads="1"/>
          </p:cNvPicPr>
          <p:nvPr/>
        </p:nvPicPr>
        <p:blipFill>
          <a:blip r:embed="rId2" cstate="print"/>
          <a:srcRect/>
          <a:stretch>
            <a:fillRect/>
          </a:stretch>
        </p:blipFill>
        <p:spPr bwMode="auto">
          <a:xfrm>
            <a:off x="1763688" y="1700808"/>
            <a:ext cx="5544616" cy="4581525"/>
          </a:xfrm>
          <a:prstGeom prst="rect">
            <a:avLst/>
          </a:prstGeom>
          <a:noFill/>
          <a:ln w="9525">
            <a:noFill/>
            <a:miter lim="800000"/>
            <a:headEnd/>
            <a:tailEnd/>
          </a:ln>
        </p:spPr>
      </p:pic>
      <p:sp>
        <p:nvSpPr>
          <p:cNvPr id="4" name="Rectangle 3"/>
          <p:cNvSpPr/>
          <p:nvPr/>
        </p:nvSpPr>
        <p:spPr>
          <a:xfrm>
            <a:off x="2483768" y="2060848"/>
            <a:ext cx="1152128" cy="36004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 program with class</a:t>
            </a:r>
            <a:endParaRPr lang="en-CA" dirty="0"/>
          </a:p>
        </p:txBody>
      </p:sp>
      <p:pic>
        <p:nvPicPr>
          <p:cNvPr id="63490" name="Picture 2"/>
          <p:cNvPicPr>
            <a:picLocks noChangeAspect="1" noChangeArrowheads="1"/>
          </p:cNvPicPr>
          <p:nvPr/>
        </p:nvPicPr>
        <p:blipFill>
          <a:blip r:embed="rId2" cstate="print"/>
          <a:srcRect/>
          <a:stretch>
            <a:fillRect/>
          </a:stretch>
        </p:blipFill>
        <p:spPr bwMode="auto">
          <a:xfrm>
            <a:off x="1763688" y="1700808"/>
            <a:ext cx="5544616" cy="4581525"/>
          </a:xfrm>
          <a:prstGeom prst="rect">
            <a:avLst/>
          </a:prstGeom>
          <a:noFill/>
          <a:ln w="9525">
            <a:noFill/>
            <a:miter lim="800000"/>
            <a:headEnd/>
            <a:tailEnd/>
          </a:ln>
        </p:spPr>
      </p:pic>
      <p:sp>
        <p:nvSpPr>
          <p:cNvPr id="4" name="Rectangle 3"/>
          <p:cNvSpPr/>
          <p:nvPr/>
        </p:nvSpPr>
        <p:spPr>
          <a:xfrm>
            <a:off x="2483768" y="2601287"/>
            <a:ext cx="4536504" cy="79208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 program with class</a:t>
            </a:r>
            <a:endParaRPr lang="en-CA" dirty="0"/>
          </a:p>
        </p:txBody>
      </p:sp>
      <p:pic>
        <p:nvPicPr>
          <p:cNvPr id="63490" name="Picture 2"/>
          <p:cNvPicPr>
            <a:picLocks noChangeAspect="1" noChangeArrowheads="1"/>
          </p:cNvPicPr>
          <p:nvPr/>
        </p:nvPicPr>
        <p:blipFill>
          <a:blip r:embed="rId2" cstate="print"/>
          <a:srcRect/>
          <a:stretch>
            <a:fillRect/>
          </a:stretch>
        </p:blipFill>
        <p:spPr bwMode="auto">
          <a:xfrm>
            <a:off x="1763688" y="1700808"/>
            <a:ext cx="5544616" cy="4581525"/>
          </a:xfrm>
          <a:prstGeom prst="rect">
            <a:avLst/>
          </a:prstGeom>
          <a:noFill/>
          <a:ln w="9525">
            <a:noFill/>
            <a:miter lim="800000"/>
            <a:headEnd/>
            <a:tailEnd/>
          </a:ln>
        </p:spPr>
      </p:pic>
      <p:sp>
        <p:nvSpPr>
          <p:cNvPr id="4" name="Rectangle 3"/>
          <p:cNvSpPr/>
          <p:nvPr/>
        </p:nvSpPr>
        <p:spPr>
          <a:xfrm>
            <a:off x="1691680" y="3717032"/>
            <a:ext cx="4536504" cy="79208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C++ program with class</a:t>
            </a:r>
            <a:endParaRPr lang="en-CA" dirty="0"/>
          </a:p>
        </p:txBody>
      </p:sp>
      <p:pic>
        <p:nvPicPr>
          <p:cNvPr id="63490" name="Picture 2"/>
          <p:cNvPicPr>
            <a:picLocks noChangeAspect="1" noChangeArrowheads="1"/>
          </p:cNvPicPr>
          <p:nvPr/>
        </p:nvPicPr>
        <p:blipFill>
          <a:blip r:embed="rId2" cstate="print"/>
          <a:srcRect/>
          <a:stretch>
            <a:fillRect/>
          </a:stretch>
        </p:blipFill>
        <p:spPr bwMode="auto">
          <a:xfrm>
            <a:off x="1763688" y="1700808"/>
            <a:ext cx="5544616" cy="4581525"/>
          </a:xfrm>
          <a:prstGeom prst="rect">
            <a:avLst/>
          </a:prstGeom>
          <a:noFill/>
          <a:ln w="9525">
            <a:noFill/>
            <a:miter lim="800000"/>
            <a:headEnd/>
            <a:tailEnd/>
          </a:ln>
        </p:spPr>
      </p:pic>
      <p:sp>
        <p:nvSpPr>
          <p:cNvPr id="4" name="Rectangle 3"/>
          <p:cNvSpPr/>
          <p:nvPr/>
        </p:nvSpPr>
        <p:spPr>
          <a:xfrm>
            <a:off x="1691680" y="4509120"/>
            <a:ext cx="5616624" cy="172819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Nesting of member functions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23528" y="1556792"/>
            <a:ext cx="4456162" cy="5229200"/>
          </a:xfrm>
          <a:prstGeom prst="rect">
            <a:avLst/>
          </a:prstGeom>
          <a:noFill/>
          <a:ln w="9525">
            <a:noFill/>
            <a:miter lim="800000"/>
            <a:headEnd/>
            <a:tailEnd/>
          </a:ln>
        </p:spPr>
      </p:pic>
      <p:sp>
        <p:nvSpPr>
          <p:cNvPr id="5" name="Rectangle 4"/>
          <p:cNvSpPr/>
          <p:nvPr/>
        </p:nvSpPr>
        <p:spPr>
          <a:xfrm>
            <a:off x="251520" y="1916832"/>
            <a:ext cx="2376264" cy="144016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Nesting of member functions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23528" y="1556792"/>
            <a:ext cx="4456162" cy="5229200"/>
          </a:xfrm>
          <a:prstGeom prst="rect">
            <a:avLst/>
          </a:prstGeom>
          <a:noFill/>
          <a:ln w="9525">
            <a:noFill/>
            <a:miter lim="800000"/>
            <a:headEnd/>
            <a:tailEnd/>
          </a:ln>
        </p:spPr>
      </p:pic>
      <p:sp>
        <p:nvSpPr>
          <p:cNvPr id="5" name="Rectangle 4"/>
          <p:cNvSpPr/>
          <p:nvPr/>
        </p:nvSpPr>
        <p:spPr>
          <a:xfrm>
            <a:off x="539552" y="5877272"/>
            <a:ext cx="129614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251520" y="1916832"/>
            <a:ext cx="2376264" cy="144016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5" idx="0"/>
          </p:cNvCxnSpPr>
          <p:nvPr/>
        </p:nvCxnSpPr>
        <p:spPr>
          <a:xfrm flipV="1">
            <a:off x="1187624" y="3356992"/>
            <a:ext cx="0" cy="25202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Nesting of member functions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23528" y="1556792"/>
            <a:ext cx="4456162" cy="5229200"/>
          </a:xfrm>
          <a:prstGeom prst="rect">
            <a:avLst/>
          </a:prstGeom>
          <a:noFill/>
          <a:ln w="9525">
            <a:noFill/>
            <a:miter lim="800000"/>
            <a:headEnd/>
            <a:tailEnd/>
          </a:ln>
        </p:spPr>
      </p:pic>
      <p:sp>
        <p:nvSpPr>
          <p:cNvPr id="5" name="Rectangle 4"/>
          <p:cNvSpPr/>
          <p:nvPr/>
        </p:nvSpPr>
        <p:spPr>
          <a:xfrm>
            <a:off x="539552" y="6021288"/>
            <a:ext cx="129614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251520" y="3329696"/>
            <a:ext cx="4536504" cy="93610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5" idx="0"/>
          </p:cNvCxnSpPr>
          <p:nvPr/>
        </p:nvCxnSpPr>
        <p:spPr>
          <a:xfrm flipV="1">
            <a:off x="1187624" y="4293096"/>
            <a:ext cx="0" cy="17281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cstate="print"/>
          <a:srcRect/>
          <a:stretch>
            <a:fillRect/>
          </a:stretch>
        </p:blipFill>
        <p:spPr bwMode="auto">
          <a:xfrm>
            <a:off x="5364088" y="3356992"/>
            <a:ext cx="1790700" cy="720080"/>
          </a:xfrm>
          <a:prstGeom prst="rect">
            <a:avLst/>
          </a:prstGeom>
          <a:noFill/>
          <a:ln w="9525">
            <a:noFill/>
            <a:miter lim="800000"/>
            <a:headEnd/>
            <a:tailEnd/>
          </a:ln>
        </p:spPr>
      </p:pic>
      <p:cxnSp>
        <p:nvCxnSpPr>
          <p:cNvPr id="10" name="Straight Arrow Connector 9"/>
          <p:cNvCxnSpPr/>
          <p:nvPr/>
        </p:nvCxnSpPr>
        <p:spPr>
          <a:xfrm>
            <a:off x="4788024" y="3501008"/>
            <a:ext cx="576064"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Real world problems</a:t>
            </a:r>
            <a:endParaRPr lang="en-CA" dirty="0"/>
          </a:p>
        </p:txBody>
      </p:sp>
      <p:sp>
        <p:nvSpPr>
          <p:cNvPr id="10" name="TextBox 9"/>
          <p:cNvSpPr txBox="1"/>
          <p:nvPr/>
        </p:nvSpPr>
        <p:spPr>
          <a:xfrm>
            <a:off x="2699792" y="1844824"/>
            <a:ext cx="1512168" cy="2585323"/>
          </a:xfrm>
          <a:prstGeom prst="rect">
            <a:avLst/>
          </a:prstGeom>
          <a:noFill/>
        </p:spPr>
        <p:txBody>
          <a:bodyPr wrap="square" rtlCol="0">
            <a:spAutoFit/>
          </a:bodyPr>
          <a:lstStyle/>
          <a:p>
            <a:r>
              <a:rPr lang="en-CA" b="1" dirty="0" smtClean="0"/>
              <a:t>Attributes:</a:t>
            </a:r>
          </a:p>
          <a:p>
            <a:pPr>
              <a:buFont typeface="Arial" pitchFamily="34" charset="0"/>
              <a:buChar char="•"/>
            </a:pPr>
            <a:r>
              <a:rPr lang="en-CA" dirty="0" smtClean="0"/>
              <a:t>Name</a:t>
            </a:r>
          </a:p>
          <a:p>
            <a:pPr>
              <a:buFont typeface="Arial" pitchFamily="34" charset="0"/>
              <a:buChar char="•"/>
            </a:pPr>
            <a:r>
              <a:rPr lang="en-CA" dirty="0" smtClean="0"/>
              <a:t>Age</a:t>
            </a:r>
          </a:p>
          <a:p>
            <a:pPr>
              <a:buFont typeface="Arial" pitchFamily="34" charset="0"/>
              <a:buChar char="•"/>
            </a:pPr>
            <a:r>
              <a:rPr lang="en-CA" dirty="0" smtClean="0"/>
              <a:t>Height</a:t>
            </a:r>
          </a:p>
          <a:p>
            <a:pPr>
              <a:buFont typeface="Arial" pitchFamily="34" charset="0"/>
              <a:buChar char="•"/>
            </a:pPr>
            <a:r>
              <a:rPr lang="en-CA" dirty="0" smtClean="0"/>
              <a:t>…..</a:t>
            </a:r>
          </a:p>
          <a:p>
            <a:r>
              <a:rPr lang="en-CA" b="1" dirty="0" smtClean="0"/>
              <a:t>Functions:</a:t>
            </a:r>
            <a:endParaRPr lang="en-CA" dirty="0" smtClean="0"/>
          </a:p>
          <a:p>
            <a:pPr>
              <a:buFont typeface="Arial" pitchFamily="34" charset="0"/>
              <a:buChar char="•"/>
            </a:pPr>
            <a:r>
              <a:rPr lang="en-CA" dirty="0" smtClean="0"/>
              <a:t>Walking</a:t>
            </a:r>
          </a:p>
          <a:p>
            <a:pPr>
              <a:buFont typeface="Arial" pitchFamily="34" charset="0"/>
              <a:buChar char="•"/>
            </a:pPr>
            <a:r>
              <a:rPr lang="en-CA" dirty="0" smtClean="0"/>
              <a:t>Driving</a:t>
            </a:r>
          </a:p>
          <a:p>
            <a:pPr>
              <a:buFont typeface="Arial" pitchFamily="34" charset="0"/>
              <a:buChar char="•"/>
            </a:pPr>
            <a:r>
              <a:rPr lang="en-CA" dirty="0"/>
              <a:t> </a:t>
            </a:r>
            <a:r>
              <a:rPr lang="en-CA" dirty="0" smtClean="0"/>
              <a:t>……</a:t>
            </a:r>
          </a:p>
        </p:txBody>
      </p:sp>
      <p:sp>
        <p:nvSpPr>
          <p:cNvPr id="11" name="TextBox 10"/>
          <p:cNvSpPr txBox="1"/>
          <p:nvPr/>
        </p:nvSpPr>
        <p:spPr>
          <a:xfrm>
            <a:off x="1259632" y="4437112"/>
            <a:ext cx="1095172" cy="369332"/>
          </a:xfrm>
          <a:prstGeom prst="rect">
            <a:avLst/>
          </a:prstGeom>
          <a:noFill/>
        </p:spPr>
        <p:txBody>
          <a:bodyPr wrap="none" rtlCol="0">
            <a:spAutoFit/>
          </a:bodyPr>
          <a:lstStyle/>
          <a:p>
            <a:r>
              <a:rPr lang="en-CA" b="1" dirty="0" smtClean="0"/>
              <a:t>Sheldon</a:t>
            </a:r>
            <a:endParaRPr lang="en-CA" b="1" dirty="0"/>
          </a:p>
        </p:txBody>
      </p:sp>
      <p:sp>
        <p:nvSpPr>
          <p:cNvPr id="32770" name="AutoShape 2" descr="data:image/jpeg;base64,/9j/4AAQSkZJRgABAQAAAQABAAD/2wCEAAkGBxITEhISExQWFRQVGRQUFRQXFxUVGBYXFRQWFxQUFBgYHCggGBolGxgXIjEhJSkrLi4uGB8zODMsNygtLisBCgoKDg0OGxAQGzAlHyYsLDQvLy8sNCwsLCwsLCwsLCwsLCwsLyw0LDQsNCw0LCwsLDQsLCwsLCwsLCwsLCwsLP/AABEIARYAtQMBIgACEQEDEQH/xAAcAAEAAgIDAQAAAAAAAAAAAAAABAYFBwECAwj/xABHEAACAQIDBQUEBQgIBgMAAAABAgMAEQQSIQUTMUFRBgciYXEygZGhFCNSsfAzQmJygpLB0RUWQ1OisuHxRGNzg5PCNLPS/8QAGgEBAAMBAQEAAAAAAAAAAAAAAAIDBAEFBv/EAC0RAAICAQMDAwEIAwAAAAAAAAABAhEDBBIhMTJBIlFhFAUTQnGRsdHwI4Gh/9oADAMBAAIRAxEAPwDeNKUoBSlKAUpSgFK85ZLVwj62Ndo5uV0etKXrgmuHTgvUfEy9K6l/ER5GvGRtVPmPvqaRnnk4O28UNlzG/X82/SpUTngeNQsVhWLseA0JJ4cKkRyAtpqLAX62511pUcg2pNP3JdKUqs0ilKUApSlAKUpQClKUApSlAKUpQHBqNnu1r2qVUHFoR4hxGtSiV5G0rPLFym+U8fv9K98U+Vgeo+6vKeZvCwAKnUXF8rDjavNLsjA8VOb3Hj/Gp0ZnLlpf2j2lxFsuvH5VzI5AOviAzEeVRDECh+0Dp5g2r1nkAYOxC+HKcxAHO/GlIbm+p2wkoJW41bNr0sOFdXF1rHSbbghI+sVudls/rqOFdf60Yex0k/cNcbSZyPKpmTxwBKP1X7v964wxHs6hrFgeVhwrEr2kgay5ZQBzKcL+hv8AKp0OOjkGVHW5FtfC9ulmsbe6upqqOPu3E2LFGw8/4G1SUnHDnUOOREXW9wBpbiQSbX9aGZUGqklhmzWuCTyB5VxosjkaXLMjmrkGoGHmOUE89B59T6VNja9QaovhPcd6UpXCwUpSgFKUoBSlKAUNK4agOu8FcSrcVFzeKx58D0PKvaFz7J4ipVRVvvhkeJbhk/aH8fx515YydIY2lc2UDXzvwA6k1NkjAu17Aak8LDnetK9se2P0hzlNoUuIl4X5bxh1PLoPfSUqIrG+hZNodsmJ8DGNengJ+OUW/GtYWbbwJuTmPUm5+JrX0+1CxIvXVcaetUSk2aIYIrqX5tt3514ttbzqlLjvWuTtCqqZeoxRcxtfzr3TbV9DqOh1qiHH/wC1cHHHrXUmHGLNp4DtSyWAa4+w92HuPFfdp5VbtjbcjxIMaMVcC5jJvp1U8xXz6u0261kMFt2RGDoxDrexHGxBVrX6gkVfDI11Mk9OusT6MjkcgZbBbC1tbjl7qkwraoXZ3aMOIw0M0H5NlAUHQrl0KMORBFj6VNlktVl2cUdvLZ6Xrmoqtr51JWuNEoys5pSlcJClKUApSlAKVxmFcFxQ5ZExyaV1jkuVPUXv8iPiD8a6zyAkDl0118tK7YZNdOA4fGrPBlu58Ff7z9tfRsC4X25/qV8gykyN+4GHqRWgcJC+InjgTi5sT9lRqzHpYA1s3v0xf1mFj5LHI9updlA/yH4mq33WYEEz4g+1cRL1AsGY+huo/ZNZ8jrk9DFHc6LDh+w2CIy7osbWzF5M3rcNofSoGL7qSTeKcqOSuoe3kCGWthYGOwqctZ1J+5rlGPsaWxXdrjVNgYyL+0WKgjloENvjWMwvY/EyyFIcrKLZpfEEueSm12uNRYaix0BBO/pIgylWFwwII8jxriDDIgsihRqdPM3NS3sh93E1DH3VTm316jr9Ux+ZepS90zaXxJ8/qx8vEbfOts2rzYVzfI7sj7GusP3Y4VNXaSS3IvlB9yAffVT7f7CjwskMkIyxyAqyXJAZbEEX6gn92t0yjjVF7yNn7zByHnCRKOei3z/4C1Iyd8nZQW10iV3JbZP12EZtLb+IdNbTAe8obdWY1sjENY/dz1r5y7E7WOHxeGl5LIob/pv4JPXwsT6gV9LYhBateNnm5k2QIJrHib8damriKgmM9SB+OAr3ghPp9/vNWujLjclwicjXrtXVFtXaqjYhSlKHRXDVzSgIbHje/utXg8i87+/QfIGsgyCsfiQOYJPL8XqceTNlTXJxG1+FgPL+N9ayESWFY/Crrwt7rVie1naOaEPHhow0iqpkldgscIe9mb7RAGYjSwIJNqTdHcCs173v4Yz7SSPMEjXDw55LFghaWbwADVpWGXLGPE1+leewNkCPExiBd0BYSR6PIY7Fi+Kfgrs2TLGOAHS4Xy2kuIEbyQbv6QQ7NPPNBnBI8Qw8UbOokb7Ra+gF7ABbBg5DDhovoUW9kly7oMTlu652nnfja2pJ1JIHE1knKz08cEupbE0r0D1TZuzu2SC4x6F+IjC5E8wDl4dLioQ7T7QwZtjYM6cM9gp9zpdD6EA+YqCg/BJ5UupsNZK9Awqv7E7S4XFD6mSzDjE9lcegv4h5rcVlXmtl04kD41F2upNNPlEouK8nlrxmmVQWdlRRxZiFA95qq7T7Z3fc4GPfSnQMwOX1VbgkeZKgcdRXUm+hGU4x6lsY1rrbsc0mJxGdpFCqYwkRLMsZJImbDG++VwxBKi/gAGoJGXTYW2pATJj0hvqESNHt5XCrb4mo+J2bjYyiY2RMVFcBMSg3M0EhvYnLbwNotwb3Ivoa6lQ3bvBr7ZOyGjxWGhfxxyyxxrIhuksbyBJDG3Jgpa6nVSNeRP0ria0pgpDIm+dAoe0kWISWGN3A1jkxMTsi7ywUh1IYX0K1sDYXaSZTHDjlH1lhDiVK5HJ9lJgt1jkItaxKtyNaMcjHmx8fBYozrf8Ahb3DWsglY+RbE/jWvSLEcr1e1ZjxyUXTJ1K6Rteu9VmlOxSlKHTi9MwqGz/i1cZvX5CpbSp5CTJKBUGbW2o68/5UmbyPx/0rnCrc8LfOpJVyUynvdETau0GhUBBnnkusSnhpxd7cEUWJ9w51jTGI0ysc5Ny7Hi7n2mPqeXIWA0FR8ZtaOIy4iZgt5HhDMbKixyMiqD+aCQSepPpWFbHtjnOGwbq7kDezowZMNG1xvCRo0lgcqDieNgCay5W5OkejpoRhHc2YDbEyyxY7LhoBEsOIMc27u7vGGQ5SFAUiQG2pJAvzq1dkmEeGw6qcwEcdiOBGQajyrE9rOyOGwskMeHjbRElEedjc4eWLOVVmyiR1IubC5GvEmsj2AkVsLDbXIoj1BBvH4DcHUcOfWq5quDRjd8kjGbSnknEMbbsZWfNoSctrjLbU69RwNYbHdoplVcsyyMY948bwgIPCWKXvc+Hnwqz4vYedlljkyTRkmN8oIAOjI638SkaEfCxqPhuz6EkzRhRqCkcuZGU6lfFGHVDrdMxFtOFWQlCuTJmx5XP0sqzbB2fjA2fDvhp0YCRYmyFHFjdFPgIIsQwHOs9sTZggTIjyuucOXmcyObHmeAHAWGmnUkmZLsq8807OBvMoyDkFVVUHqRbj+kfK07ZKXVgepFVSlbrwbMcUlbXJVto9msLNKZ8QZcw4/WfVi3EqD7FwBe2ml65wu0I4lkWBVw0SKxVyhd5WByhRc6+K4ux0t6irEcLmBF7HUcbceNjyNR8P2fQRJHIWbdhlR1IU5Ga+RhbKwHmOVTxyX4jPqMcn2GCXa2PELYkOsiRlc0ZG7Zle2VlNiDx4ae+s7Pid9h9QVLrYg2JUkWtobEg9DXabYxZViuEgDB2UZmklZbZd45Psiy6AcgNALVMxUKrFlHLh8ajkab4LMEZJVI1hsFRh8PCRhcPIUfErPKY7uogmlzOHyG/gACgkchetlQPFPHlIV43UeaspFwRb+Fa37F7ISfExl1DxyYmQZQxyyIBiMQzSZTZgbxrY6HIAb3tVy21gjsm8igtgWfwqusmGaQ+wq8ZIix0t4lvaxGok4t8oKUV6WWLZ2KaLLBMxZT4YZjxPSKU/b5BvzvXjkN30PqOH+9UbZvbXC4oSIHUJlILuRGGJGmUOQxtxvYW0q1bIxyz4eJw2ZgkYkNjcOUBa9+Ot9RWnFJtUzzdVjUXaM2k1uIIr0XECoOGL8iPcB/KpQV+Z+QqTRGE20SQ1K6otKgaEc7oUEYrvSgpEPGgWqFiYWeORFIDMpUHhqfTUCshikuKjYca+pJ/HzqxdDLNes1PtHAiZCuWQqSSU3soTU39kEA3OtZvumwQTE4wAJGEigURLe5UvMRIxPE3DdePGjrlklT7Mkq+7OSPkRXn2YxW62tCOWIimh/bTLMnyWX415sZtZ9r+T2Niem3Jc8Fo7dbDmmEeIw4zTQrKhjuAZI5chcIToJA0aFb6GxBte41h2O260U6llyxz74yppmhljlyF3Xiq5WjUg6qEBOgJrfVa/wC83YqoYdpxoA+Gb6+wsXw73WQtb2imbML8s1a5wsz48jXHgzKyVxJJUDCT6DmOX+lS2Ol6yG6iJj8WqZV1Z3IVEW1ySCeegFgTc9Da/Cp2y0srX6msTLs8vZsxDhs4cWuGsRpcEcCRw4GukeKxMIKeGUnVXJCa9ZABp6rx6ChxmS+kKJN2QQSC6kjRgCA2U9RcaG3HS+tSs9YmDZ7swkmkzOAwXKuQKHKk6XOvhHPrWTB6++gO7SaVTO8Ta7x4aVEbJdTnlN7JmORQttSxJ5cAGPIA2mdjWBOyfpuNw0DfkYT9LmH2shy4eMjoz5yfKMjnUoK5JEZvbFsk92PZ0JJJigkiRBRFhlkVoyQQpllEbAFVJVQLi+jngwrOd5oT+jcQH4ndIh5rI8qJG69GVmBv5Vaaofe1iPqsFCP7XEqSP0YY5JP8wStMvTFmOPrmvllIwGFZFuQrtzJVeP6wW5Hrc+tbB7FRE4TeMbs7uCeAtGxjGUDgPDVSxRyxn3VduwSX2bhD9pDJ/wCRmf8A9qy6GVts0faUFSS+TO4cannUyokI1qXW+R5+NUhSlKiWClKUBGxbaVFj426Af6j5mp00d66JBrepp8FE4Nys132gXJjp1+2I5R6OuQ/4kasFtebdS4TEj+xxEDN+oz7uT/A7VZO8dMmKwsnKSOSMnzjdWUfB3+BqodqmL4WcWuSjWAF9SNNK8rN6dQn+R7Wnjema/M3pXWWMMCrAFWBBB1BBFiCOYrSEu1cbg4M8eLmUKAMjlZl1IAH1ys1vQiomx+2m04wG+kmS/FZFR1udeFlYe5h6VsjqISVlC0OVukW7ZUTYeSbBt/w7WjJNy2HfxYdvOy3S/WM1YIX0rXO3u3bThGkwoTFR3EWIicgEEXZJIypzRm2q5j1BUi9WDsn2mTEqdMki23kZNyL/AJy/aQ8j8bGqppXa6F0VNLbNU0ZiXb+GVimfM4tmSNXldb8M6xglPfauv0+CbxLIq20Ie8bDmLq9iD5WqTiMErqchEbE5s6qt78ywPtX4Hn5iq1jMLJmXeQJI63s6yKE15kPYjgDazW6njUeAZ87fwgIU4iIHgLuouegudayCSBhdSCDwIIIPoRWH2dhhItpglzxjU51t0LMov8ACpqRRYePJGiRoLkKoCqL6sbDQda4Dz2ni1jRnYhVUFmY8AALkn3Vluw2z2SFsRIpWXEkSFTxjjAtBEehC+Ijk0j1qzaHbeIzqREZ8PEc1s2RZpQRurkqbxBteHiIU8BZvHbHbXaOJvebcxm43cHg0PV757+YYDyFWwqHLIyw5Mz2wXBvzML2vr0rWXeJOJNpYOIEHcQzyMAQcpleJVzDkSFPGta7BDLiXUSSJvF8ZSR0Z/Eps7KQSOPPWs/htkbjFGSNQI2jAYiw8Ye+vMkg8f0ahnzra4+aO4tJKGRN+GTO1WIyYeRuiu37qk1t3YGCEOFw0I4RxRRj9hFX+FaZ2uwneHD2uZpI4co57xwrn0C5mPQA1vauaJVFsj9oP1JfBwFrmlK2mAUpSgFKUoBSlKAw3ans5HjYljdmRkYSRyJbMj2K3swIIKswII58jYihbS7KbQw/iVUxcY5x/VygecTmx/Ze/lW1qVXkxQn3Itx5p4+1nzz2l2tG8LxNeOTwndSBopNHB9hwG5HlWKwUwyr6V9F7e2RFioJIJVVldSBmF8rW8LjoQbEEdK1DP3RY9RZJcPJYmxLSxH3eBgDrbjVP06iqiehp9fUnKXHBU8U1zH+sf8jVwysrLJGxSRfZdeI6+RHkdDXTamxcXgpETFRNGGZsjXVkYgG+VlJGoN7Gx46dJCm9QlFwPSxZIamLZZ+y/bvMrDFAIAQN4t8hOUEh9SYzre58Otr9bVF212co0xMA9JI/4GtR4LEGCVrgsje0BxtckOo52uQRx4VnEx+AIvnsfs7t7/DLeoyk0+F+h57xeG6fyXbH9vcCFZo5FmdRosYzsTyAtw9SQK1ztDtHiMd+UskX90hNmvr4yfaHlw8q67U2krAxxIwDaZm0LDoF4qvUm3S2t652bh1XLnuE1zMLDh7RBItpxqUXx05LMeFJuUui+CJKACgt+d9ysfvAqSsoN7elQtoybtrHQrnB8mBC6/E/Cs92U7HY7GKrRII4TwnmuqkdUUeKQ876KetdUHJGiWphik03/aMRgsQqTh2YKBe5JsNBa3xIrYGzNgY/HEEKcLh+csqkSOP+VEbH9p7DoGq19je7yDBNvnb6RPYWd0ULH1MK6lCdLksTpVzqxaeLe6R5WbWyk2ocL/pgez3ZHCYTxRoWltYzyHPKb8bMdEBt7KBR5VnqUrQlXQxNt8sUpShwUpSgFKUoBSlKAUpSgFKUoCr95uEWTZeMBF8kZlHUGEiQEdD4a0VgWJUX48/Xyr6T2rhBNBNCeEkckZ9HUqfvr5z7PzmMRyuui5Q4KF8xOjRBQDmYi+g6E6AEijOm1wep9m5FBybOs0Ibj+PMVYOy/Y6SciSQssI16NJ5AnUL+l8OouWz9nYN1SaKBXVlWVSEuSrKGXKh/OIIsNNSBWKwfaaabLII5Ypd/iMCuHWUSAXRR9KkjRbvupd2pI0XMTfWscN+TiPBo1OujXpXJP212ew8OHcjDhnykRxrlSSRrFrK7A2ICsxY3sEY2NUvDzO7rlMpw4ijkaCZA8Awr4WJ8xBKJvGkklBdWB8LaWuDY9gbGYwQripJlSRFSWKeWbexY3OYVlgkzXVJgzqQGsc62uGrw2jtVcKk+GRfyUpjiQ3KokkMM5Ug8lMzKF6BRwFWxX3MHt9TMMHPNNRb49ik7P2ecftCFMpG+mzsvGyFt5KTbT2VfTgLgV9NAVpruWwG8xmJxB/sowgsABmma5IA0BAjIsOT1uWtcOhTqq+8aXgUpSpmcUpSgFKUoBSlKAUpSgFKUoBSlKAUpSgFfOW4mAkeAqGOIxWALONIxi5Gi3qsBdcui3HDeN1r6MY188Q7a3uHxEEhMccz4iUKbFonlmSWDS12ysXJtzi8xUZOqLsUJStIskOxcRM02zziY2jwLYQCYYcLlfdNeOLK1i8YyFWa5BJB41bdl7Fhw+9dVXeTEvPIq5TKxNybXORbknIDa5vqdapHZjb/ANHZYcyGM5pJ5jmJlxDrmmnLMAWu/hAIvlVefHJY3tzHeyIz+fsD3XufkK8vUzyyk4R7fg3YtHJU2uTPbdlw+5kjxAG5cZWBJBNiGUoRqHBAII1BFULaWMwQiMUSTHxNIZZHzyNIwAZ3dtWuABaw0A561B2/tnfSGQ3VQAFUn2dBm+Jvr6VhpJS3I2+/0ruHHJQpvj2NscGOD3PuNydy2DC7PMttZ5pXJ8kO6X3eD51fqqndY4OysHa+isDcEeISOHtflmvrzq116i6HgTdybFKUrpEUpSgFKUoBSlKAUpSgFKUoBSlKAUpSgOksgVWY8FBJ9ALmvlnAnOozX8ZLq3NS/iKnyJP40r6N7c3/AKOx9jlP0fEajj+SbhXzypdNHR1t+iSvuYaVTlfg36DapNyOHideIa3VdflxFcCQc2cfAfeKkrtFBxYfECuf6Ri+0vxFUc+x63+PxP8AU8ot3xAuep8R91+FdpwdTzrl9oxfaX4ivFsTm0UFv1VZvuFKfsJZMaVbl/o3N3L4oNs4R31hlljPlmber8pBV8rVXcYWH05W8OsLBNNL71WJ14+EC3LKNddNq1ri7R89lVTdClKVIrFKUoBSlKAUpSgFKUoBSlKAUpSgFKUoDzxMCyI0bqGRwVZSLhlYWZSOYINaW7zcIdmS4f6M31UyyHdyXlytGyXsxOexEg4seFbtqmd7eyN/s6VgLvhyMQulzZL70D/tl/eBXHCMu5ElOUe10ad/razAXgiPXVtfd/vXn/WpeBwsRP6xHyyGoEcAI+dRcTAVa/Tl6VH6XF7fv/IWtzN937fwZodqB+bhYx+0f/zUfEdqZWFlVI/MAufcToPhXXA4cEXPP7q7bSw4WPNw1t/OurS41zRH63K+LN591+z1j2fBJltJOu+kf85y5LKWPTKRYcqttYvsrht1gsJHzSCFT6iNQaylSApSlAKUpQClKUApSlAKUpQClKUApSlAKUpQCuksYZSrC4YEEdQRYiu9KA+aGwJgmkgN7wyPFrxIjchW962PvqNtePU/jlV87zNl7vHmUCy4hFkv1eO0cnp4d0feapW2Rpf1q5coyy4lR12Vqg+Fe2Pw+9EMX946xj/uEL95qR9B3MksX2GsPQgMPkam7FwufHYBP+dG/wD43En/AK08HPxUb/VQAAOA0Fc0pVJrFKUoBSlKAUpSgFKUoBSlKAUpSgFKUoBSlKAUpSgKX3p7PL4VZh/w752/6bKUc+gurHyQ1p7bPsgc9a+kMSUytvCoQizZiALHSxv1vavnra+y9zLLGDmVG8B45oz4omvzuhU1ZB+DPmVNSJGKxIlmeX+8WBrfpDDxpJb0dWFZbsRBn2phdQN2JZD5jdsth72HwqoYeM624jX4AfzNXXutw7NtHOfzIZGv6lFH3mpPtK48zNzUpSqTYKUpQClKUApSlAKUpQClKUApSlAKUpQClKUApSlAQNvQh8PMjNlDKVLeHw30zENobcbeVaf7SIxMTNe7QRG5UqSVaRLkEAjwqnHrW5doFwoKRiRwfCDlAHmST4R5i514GtU9s4N0Iw0YiYviPCDcMC0fiuTmYXFszAE3Jta1pw6lOdekp2BS7MPL+dbM7o8H/wDKmPPdRDyyqXb/ADr8K15hSo8jdiT5WXL881bS7qLfRp7H+3P/ANMNTn2lGHvLtSlKpNopSlAKUpQClKUApSlAKUpQClKUApSlAKUpQClKUArXHe/ILYdQozktZ7nMoNgV00sbA6/Z051setfd4+BxU08CxQs6IPAyi43jkhs/2QAq6m3E11EMnMTXz4Ipht8CQTLuuoNo87Eemn73lWxe6CMfR55LklpchHKyRqQQOpzm/uqP222EINnYWNVzCF13h83Vgzn1cj4isj3XJaGfSw3vp+YmldviiuMUpl0pSlRLxSlKAUpSgFKUoBSlKAUpSgFKUoBSlKAUpSgFKUoBSlKA6SxqwKsAysCCpFwQdCCDxFeeDwkcSBIkWNBeyqAoFzc6DzrmlAe1KUoBSlKAUpSgFKUoBSlK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sp>
        <p:nvSpPr>
          <p:cNvPr id="32772" name="AutoShape 4" descr="data:image/jpeg;base64,/9j/4AAQSkZJRgABAQAAAQABAAD/2wCEAAkGBxITEhISExQWFRQVGRQUFRQXFxUVGBYXFRQWFxQUFBgYHCggGBolGxgXIjEhJSkrLi4uGB8zODMsNygtLisBCgoKDg0OGxAQGzAlHyYsLDQvLy8sNCwsLCwsLCwsLCwsLCwsLyw0LDQsNCw0LCwsLDQsLCwsLCwsLCwsLCwsLP/AABEIARYAtQMBIgACEQEDEQH/xAAcAAEAAgIDAQAAAAAAAAAAAAAABAYFBwECAwj/xABHEAACAQIDBQUEBQgIBgMAAAABAgMAEQQSIQUTMUFRBgciYXEygZGhFCNSsfAzQmJygpLB0RUWQ1OisuHxRGNzg5PCNLPS/8QAGgEBAAMBAQEAAAAAAAAAAAAAAAIDBAEFBv/EAC0RAAICAQMDAwEIAwAAAAAAAAABAhEDBBIhMTJBIlFhFAUTQnGRsdHwI4Gh/9oADAMBAAIRAxEAPwDeNKUoBSlKAUpSgFK85ZLVwj62Ndo5uV0etKXrgmuHTgvUfEy9K6l/ER5GvGRtVPmPvqaRnnk4O28UNlzG/X82/SpUTngeNQsVhWLseA0JJ4cKkRyAtpqLAX62511pUcg2pNP3JdKUqs0ilKUApSlAKUpQClKUApSlAKUpQHBqNnu1r2qVUHFoR4hxGtSiV5G0rPLFym+U8fv9K98U+Vgeo+6vKeZvCwAKnUXF8rDjavNLsjA8VOb3Hj/Gp0ZnLlpf2j2lxFsuvH5VzI5AOviAzEeVRDECh+0Dp5g2r1nkAYOxC+HKcxAHO/GlIbm+p2wkoJW41bNr0sOFdXF1rHSbbghI+sVudls/rqOFdf60Yex0k/cNcbSZyPKpmTxwBKP1X7v964wxHs6hrFgeVhwrEr2kgay5ZQBzKcL+hv8AKp0OOjkGVHW5FtfC9ulmsbe6upqqOPu3E2LFGw8/4G1SUnHDnUOOREXW9wBpbiQSbX9aGZUGqklhmzWuCTyB5VxosjkaXLMjmrkGoGHmOUE89B59T6VNja9QaovhPcd6UpXCwUpSgFKUoBSlKAUNK4agOu8FcSrcVFzeKx58D0PKvaFz7J4ipVRVvvhkeJbhk/aH8fx515YydIY2lc2UDXzvwA6k1NkjAu17Aak8LDnetK9se2P0hzlNoUuIl4X5bxh1PLoPfSUqIrG+hZNodsmJ8DGNengJ+OUW/GtYWbbwJuTmPUm5+JrX0+1CxIvXVcaetUSk2aIYIrqX5tt3514ttbzqlLjvWuTtCqqZeoxRcxtfzr3TbV9DqOh1qiHH/wC1cHHHrXUmHGLNp4DtSyWAa4+w92HuPFfdp5VbtjbcjxIMaMVcC5jJvp1U8xXz6u0261kMFt2RGDoxDrexHGxBVrX6gkVfDI11Mk9OusT6MjkcgZbBbC1tbjl7qkwraoXZ3aMOIw0M0H5NlAUHQrl0KMORBFj6VNlktVl2cUdvLZ6Xrmoqtr51JWuNEoys5pSlcJClKUApSlAKVxmFcFxQ5ZExyaV1jkuVPUXv8iPiD8a6zyAkDl0118tK7YZNdOA4fGrPBlu58Ff7z9tfRsC4X25/qV8gykyN+4GHqRWgcJC+InjgTi5sT9lRqzHpYA1s3v0xf1mFj5LHI9updlA/yH4mq33WYEEz4g+1cRL1AsGY+huo/ZNZ8jrk9DFHc6LDh+w2CIy7osbWzF5M3rcNofSoGL7qSTeKcqOSuoe3kCGWthYGOwqctZ1J+5rlGPsaWxXdrjVNgYyL+0WKgjloENvjWMwvY/EyyFIcrKLZpfEEueSm12uNRYaix0BBO/pIgylWFwwII8jxriDDIgsihRqdPM3NS3sh93E1DH3VTm316jr9Ux+ZepS90zaXxJ8/qx8vEbfOts2rzYVzfI7sj7GusP3Y4VNXaSS3IvlB9yAffVT7f7CjwskMkIyxyAqyXJAZbEEX6gn92t0yjjVF7yNn7zByHnCRKOei3z/4C1Iyd8nZQW10iV3JbZP12EZtLb+IdNbTAe8obdWY1sjENY/dz1r5y7E7WOHxeGl5LIob/pv4JPXwsT6gV9LYhBateNnm5k2QIJrHib8damriKgmM9SB+OAr3ghPp9/vNWujLjclwicjXrtXVFtXaqjYhSlKHRXDVzSgIbHje/utXg8i87+/QfIGsgyCsfiQOYJPL8XqceTNlTXJxG1+FgPL+N9ayESWFY/Crrwt7rVie1naOaEPHhow0iqpkldgscIe9mb7RAGYjSwIJNqTdHcCs173v4Yz7SSPMEjXDw55LFghaWbwADVpWGXLGPE1+leewNkCPExiBd0BYSR6PIY7Fi+Kfgrs2TLGOAHS4Xy2kuIEbyQbv6QQ7NPPNBnBI8Qw8UbOokb7Ra+gF7ABbBg5DDhovoUW9kly7oMTlu652nnfja2pJ1JIHE1knKz08cEupbE0r0D1TZuzu2SC4x6F+IjC5E8wDl4dLioQ7T7QwZtjYM6cM9gp9zpdD6EA+YqCg/BJ5UupsNZK9Awqv7E7S4XFD6mSzDjE9lcegv4h5rcVlXmtl04kD41F2upNNPlEouK8nlrxmmVQWdlRRxZiFA95qq7T7Z3fc4GPfSnQMwOX1VbgkeZKgcdRXUm+hGU4x6lsY1rrbsc0mJxGdpFCqYwkRLMsZJImbDG++VwxBKi/gAGoJGXTYW2pATJj0hvqESNHt5XCrb4mo+J2bjYyiY2RMVFcBMSg3M0EhvYnLbwNotwb3Ivoa6lQ3bvBr7ZOyGjxWGhfxxyyxxrIhuksbyBJDG3Jgpa6nVSNeRP0ria0pgpDIm+dAoe0kWISWGN3A1jkxMTsi7ywUh1IYX0K1sDYXaSZTHDjlH1lhDiVK5HJ9lJgt1jkItaxKtyNaMcjHmx8fBYozrf8Ahb3DWsglY+RbE/jWvSLEcr1e1ZjxyUXTJ1K6Rteu9VmlOxSlKHTi9MwqGz/i1cZvX5CpbSp5CTJKBUGbW2o68/5UmbyPx/0rnCrc8LfOpJVyUynvdETau0GhUBBnnkusSnhpxd7cEUWJ9w51jTGI0ysc5Ny7Hi7n2mPqeXIWA0FR8ZtaOIy4iZgt5HhDMbKixyMiqD+aCQSepPpWFbHtjnOGwbq7kDezowZMNG1xvCRo0lgcqDieNgCay5W5OkejpoRhHc2YDbEyyxY7LhoBEsOIMc27u7vGGQ5SFAUiQG2pJAvzq1dkmEeGw6qcwEcdiOBGQajyrE9rOyOGwskMeHjbRElEedjc4eWLOVVmyiR1IubC5GvEmsj2AkVsLDbXIoj1BBvH4DcHUcOfWq5quDRjd8kjGbSnknEMbbsZWfNoSctrjLbU69RwNYbHdoplVcsyyMY948bwgIPCWKXvc+Hnwqz4vYedlljkyTRkmN8oIAOjI638SkaEfCxqPhuz6EkzRhRqCkcuZGU6lfFGHVDrdMxFtOFWQlCuTJmx5XP0sqzbB2fjA2fDvhp0YCRYmyFHFjdFPgIIsQwHOs9sTZggTIjyuucOXmcyObHmeAHAWGmnUkmZLsq8807OBvMoyDkFVVUHqRbj+kfK07ZKXVgepFVSlbrwbMcUlbXJVto9msLNKZ8QZcw4/WfVi3EqD7FwBe2ml65wu0I4lkWBVw0SKxVyhd5WByhRc6+K4ux0t6irEcLmBF7HUcbceNjyNR8P2fQRJHIWbdhlR1IU5Ga+RhbKwHmOVTxyX4jPqMcn2GCXa2PELYkOsiRlc0ZG7Zle2VlNiDx4ae+s7Pid9h9QVLrYg2JUkWtobEg9DXabYxZViuEgDB2UZmklZbZd45Psiy6AcgNALVMxUKrFlHLh8ajkab4LMEZJVI1hsFRh8PCRhcPIUfErPKY7uogmlzOHyG/gACgkchetlQPFPHlIV43UeaspFwRb+Fa37F7ISfExl1DxyYmQZQxyyIBiMQzSZTZgbxrY6HIAb3tVy21gjsm8igtgWfwqusmGaQ+wq8ZIix0t4lvaxGok4t8oKUV6WWLZ2KaLLBMxZT4YZjxPSKU/b5BvzvXjkN30PqOH+9UbZvbXC4oSIHUJlILuRGGJGmUOQxtxvYW0q1bIxyz4eJw2ZgkYkNjcOUBa9+Ot9RWnFJtUzzdVjUXaM2k1uIIr0XECoOGL8iPcB/KpQV+Z+QqTRGE20SQ1K6otKgaEc7oUEYrvSgpEPGgWqFiYWeORFIDMpUHhqfTUCshikuKjYca+pJ/HzqxdDLNes1PtHAiZCuWQqSSU3soTU39kEA3OtZvumwQTE4wAJGEigURLe5UvMRIxPE3DdePGjrlklT7Mkq+7OSPkRXn2YxW62tCOWIimh/bTLMnyWX415sZtZ9r+T2Niem3Jc8Fo7dbDmmEeIw4zTQrKhjuAZI5chcIToJA0aFb6GxBte41h2O260U6llyxz74yppmhljlyF3Xiq5WjUg6qEBOgJrfVa/wC83YqoYdpxoA+Gb6+wsXw73WQtb2imbML8s1a5wsz48jXHgzKyVxJJUDCT6DmOX+lS2Ol6yG6iJj8WqZV1Z3IVEW1ySCeegFgTc9Da/Cp2y0srX6msTLs8vZsxDhs4cWuGsRpcEcCRw4GukeKxMIKeGUnVXJCa9ZABp6rx6ChxmS+kKJN2QQSC6kjRgCA2U9RcaG3HS+tSs9YmDZ7swkmkzOAwXKuQKHKk6XOvhHPrWTB6++gO7SaVTO8Ta7x4aVEbJdTnlN7JmORQttSxJ5cAGPIA2mdjWBOyfpuNw0DfkYT9LmH2shy4eMjoz5yfKMjnUoK5JEZvbFsk92PZ0JJJigkiRBRFhlkVoyQQpllEbAFVJVQLi+jngwrOd5oT+jcQH4ndIh5rI8qJG69GVmBv5Vaaofe1iPqsFCP7XEqSP0YY5JP8wStMvTFmOPrmvllIwGFZFuQrtzJVeP6wW5Hrc+tbB7FRE4TeMbs7uCeAtGxjGUDgPDVSxRyxn3VduwSX2bhD9pDJ/wCRmf8A9qy6GVts0faUFSS+TO4cannUyokI1qXW+R5+NUhSlKiWClKUBGxbaVFj426Af6j5mp00d66JBrepp8FE4Nys132gXJjp1+2I5R6OuQ/4kasFtebdS4TEj+xxEDN+oz7uT/A7VZO8dMmKwsnKSOSMnzjdWUfB3+BqodqmL4WcWuSjWAF9SNNK8rN6dQn+R7Wnjema/M3pXWWMMCrAFWBBB1BBFiCOYrSEu1cbg4M8eLmUKAMjlZl1IAH1ys1vQiomx+2m04wG+kmS/FZFR1udeFlYe5h6VsjqISVlC0OVukW7ZUTYeSbBt/w7WjJNy2HfxYdvOy3S/WM1YIX0rXO3u3bThGkwoTFR3EWIicgEEXZJIypzRm2q5j1BUi9WDsn2mTEqdMki23kZNyL/AJy/aQ8j8bGqppXa6F0VNLbNU0ZiXb+GVimfM4tmSNXldb8M6xglPfauv0+CbxLIq20Ie8bDmLq9iD5WqTiMErqchEbE5s6qt78ywPtX4Hn5iq1jMLJmXeQJI63s6yKE15kPYjgDazW6njUeAZ87fwgIU4iIHgLuouegudayCSBhdSCDwIIIPoRWH2dhhItpglzxjU51t0LMov8ACpqRRYePJGiRoLkKoCqL6sbDQda4Dz2ni1jRnYhVUFmY8AALkn3Vluw2z2SFsRIpWXEkSFTxjjAtBEehC+Ijk0j1qzaHbeIzqREZ8PEc1s2RZpQRurkqbxBteHiIU8BZvHbHbXaOJvebcxm43cHg0PV757+YYDyFWwqHLIyw5Mz2wXBvzML2vr0rWXeJOJNpYOIEHcQzyMAQcpleJVzDkSFPGta7BDLiXUSSJvF8ZSR0Z/Eps7KQSOPPWs/htkbjFGSNQI2jAYiw8Ye+vMkg8f0ahnzra4+aO4tJKGRN+GTO1WIyYeRuiu37qk1t3YGCEOFw0I4RxRRj9hFX+FaZ2uwneHD2uZpI4co57xwrn0C5mPQA1vauaJVFsj9oP1JfBwFrmlK2mAUpSgFKUoBSlKAw3ans5HjYljdmRkYSRyJbMj2K3swIIKswII58jYihbS7KbQw/iVUxcY5x/VygecTmx/Ze/lW1qVXkxQn3Itx5p4+1nzz2l2tG8LxNeOTwndSBopNHB9hwG5HlWKwUwyr6V9F7e2RFioJIJVVldSBmF8rW8LjoQbEEdK1DP3RY9RZJcPJYmxLSxH3eBgDrbjVP06iqiehp9fUnKXHBU8U1zH+sf8jVwysrLJGxSRfZdeI6+RHkdDXTamxcXgpETFRNGGZsjXVkYgG+VlJGoN7Gx46dJCm9QlFwPSxZIamLZZ+y/bvMrDFAIAQN4t8hOUEh9SYzre58Otr9bVF212co0xMA9JI/4GtR4LEGCVrgsje0BxtckOo52uQRx4VnEx+AIvnsfs7t7/DLeoyk0+F+h57xeG6fyXbH9vcCFZo5FmdRosYzsTyAtw9SQK1ztDtHiMd+UskX90hNmvr4yfaHlw8q67U2krAxxIwDaZm0LDoF4qvUm3S2t652bh1XLnuE1zMLDh7RBItpxqUXx05LMeFJuUui+CJKACgt+d9ysfvAqSsoN7elQtoybtrHQrnB8mBC6/E/Cs92U7HY7GKrRII4TwnmuqkdUUeKQ876KetdUHJGiWphik03/aMRgsQqTh2YKBe5JsNBa3xIrYGzNgY/HEEKcLh+csqkSOP+VEbH9p7DoGq19je7yDBNvnb6RPYWd0ULH1MK6lCdLksTpVzqxaeLe6R5WbWyk2ocL/pgez3ZHCYTxRoWltYzyHPKb8bMdEBt7KBR5VnqUrQlXQxNt8sUpShwUpSgFKUoBSlKAUpSgFKUoCr95uEWTZeMBF8kZlHUGEiQEdD4a0VgWJUX48/Xyr6T2rhBNBNCeEkckZ9HUqfvr5z7PzmMRyuui5Q4KF8xOjRBQDmYi+g6E6AEijOm1wep9m5FBybOs0Ibj+PMVYOy/Y6SciSQssI16NJ5AnUL+l8OouWz9nYN1SaKBXVlWVSEuSrKGXKh/OIIsNNSBWKwfaaabLII5Ypd/iMCuHWUSAXRR9KkjRbvupd2pI0XMTfWscN+TiPBo1OujXpXJP212ew8OHcjDhnykRxrlSSRrFrK7A2ICsxY3sEY2NUvDzO7rlMpw4ijkaCZA8Awr4WJ8xBKJvGkklBdWB8LaWuDY9gbGYwQripJlSRFSWKeWbexY3OYVlgkzXVJgzqQGsc62uGrw2jtVcKk+GRfyUpjiQ3KokkMM5Ug8lMzKF6BRwFWxX3MHt9TMMHPNNRb49ik7P2ecftCFMpG+mzsvGyFt5KTbT2VfTgLgV9NAVpruWwG8xmJxB/sowgsABmma5IA0BAjIsOT1uWtcOhTqq+8aXgUpSpmcUpSgFKUoBSlKAUpSgFKUoBSlKAUpSgFfOW4mAkeAqGOIxWALONIxi5Gi3qsBdcui3HDeN1r6MY188Q7a3uHxEEhMccz4iUKbFonlmSWDS12ysXJtzi8xUZOqLsUJStIskOxcRM02zziY2jwLYQCYYcLlfdNeOLK1i8YyFWa5BJB41bdl7Fhw+9dVXeTEvPIq5TKxNybXORbknIDa5vqdapHZjb/ANHZYcyGM5pJ5jmJlxDrmmnLMAWu/hAIvlVefHJY3tzHeyIz+fsD3XufkK8vUzyyk4R7fg3YtHJU2uTPbdlw+5kjxAG5cZWBJBNiGUoRqHBAII1BFULaWMwQiMUSTHxNIZZHzyNIwAZ3dtWuABaw0A561B2/tnfSGQ3VQAFUn2dBm+Jvr6VhpJS3I2+/0ruHHJQpvj2NscGOD3PuNydy2DC7PMttZ5pXJ8kO6X3eD51fqqndY4OysHa+isDcEeISOHtflmvrzq116i6HgTdybFKUrpEUpSgFKUoBSlKAUpSgFKUoBSlKAUpSgOksgVWY8FBJ9ALmvlnAnOozX8ZLq3NS/iKnyJP40r6N7c3/AKOx9jlP0fEajj+SbhXzypdNHR1t+iSvuYaVTlfg36DapNyOHideIa3VdflxFcCQc2cfAfeKkrtFBxYfECuf6Ri+0vxFUc+x63+PxP8AU8ot3xAuep8R91+FdpwdTzrl9oxfaX4ivFsTm0UFv1VZvuFKfsJZMaVbl/o3N3L4oNs4R31hlljPlmber8pBV8rVXcYWH05W8OsLBNNL71WJ14+EC3LKNddNq1ri7R89lVTdClKVIrFKUoBSlKAUpSgFKUoBSlKAUpSgFKUoDzxMCyI0bqGRwVZSLhlYWZSOYINaW7zcIdmS4f6M31UyyHdyXlytGyXsxOexEg4seFbtqmd7eyN/s6VgLvhyMQulzZL70D/tl/eBXHCMu5ElOUe10ad/razAXgiPXVtfd/vXn/WpeBwsRP6xHyyGoEcAI+dRcTAVa/Tl6VH6XF7fv/IWtzN937fwZodqB+bhYx+0f/zUfEdqZWFlVI/MAufcToPhXXA4cEXPP7q7bSw4WPNw1t/OurS41zRH63K+LN591+z1j2fBJltJOu+kf85y5LKWPTKRYcqttYvsrht1gsJHzSCFT6iNQaylSApSlAKUpQClKUApSlAKUpQClKUApSlAKUpQCuksYZSrC4YEEdQRYiu9KA+aGwJgmkgN7wyPFrxIjchW962PvqNtePU/jlV87zNl7vHmUCy4hFkv1eO0cnp4d0feapW2Rpf1q5coyy4lR12Vqg+Fe2Pw+9EMX946xj/uEL95qR9B3MksX2GsPQgMPkam7FwufHYBP+dG/wD43En/AK08HPxUb/VQAAOA0Fc0pVJrFKUoBSlKAUpSgFKUoBSlKAUpSgFKUoBSlKAUpSgKX3p7PL4VZh/w752/6bKUc+gurHyQ1p7bPsgc9a+kMSUytvCoQizZiALHSxv1vavnra+y9zLLGDmVG8B45oz4omvzuhU1ZB+DPmVNSJGKxIlmeX+8WBrfpDDxpJb0dWFZbsRBn2phdQN2JZD5jdsth72HwqoYeM624jX4AfzNXXutw7NtHOfzIZGv6lFH3mpPtK48zNzUpSqTYKUpQClKUApSlAKUpQClKUApSlAKUpQClKUApSlAQNvQh8PMjNlDKVLeHw30zENobcbeVaf7SIxMTNe7QRG5UqSVaRLkEAjwqnHrW5doFwoKRiRwfCDlAHmST4R5i514GtU9s4N0Iw0YiYviPCDcMC0fiuTmYXFszAE3Jta1pw6lOdekp2BS7MPL+dbM7o8H/wDKmPPdRDyyqXb/ADr8K15hSo8jdiT5WXL881bS7qLfRp7H+3P/ANMNTn2lGHvLtSlKpNopSlAKUpQClKUApSlAKUpQClKUApSlAKUpQClKUArXHe/ILYdQozktZ7nMoNgV00sbA6/Z051setfd4+BxU08CxQs6IPAyi43jkhs/2QAq6m3E11EMnMTXz4Ipht8CQTLuuoNo87Eemn73lWxe6CMfR55LklpchHKyRqQQOpzm/uqP222EINnYWNVzCF13h83Vgzn1cj4isj3XJaGfSw3vp+YmldviiuMUpl0pSlRLxSlKAUpSgFKUoBSlKAUpSgFKUoBSlKAUpSgFKUoBSlKA6SxqwKsAysCCpFwQdCCDxFeeDwkcSBIkWNBeyqAoFzc6DzrmlAe1KUoBSlKAUpSgFKUoBSlKA//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a:p>
        </p:txBody>
      </p:sp>
      <p:pic>
        <p:nvPicPr>
          <p:cNvPr id="32774" name="Picture 6" descr="Sheldon Cooper Chibi mind power by xkahime"/>
          <p:cNvPicPr>
            <a:picLocks noChangeAspect="1" noChangeArrowheads="1"/>
          </p:cNvPicPr>
          <p:nvPr/>
        </p:nvPicPr>
        <p:blipFill>
          <a:blip r:embed="rId2" cstate="print"/>
          <a:srcRect/>
          <a:stretch>
            <a:fillRect/>
          </a:stretch>
        </p:blipFill>
        <p:spPr bwMode="auto">
          <a:xfrm>
            <a:off x="755576" y="1628800"/>
            <a:ext cx="1806988" cy="2808312"/>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Nesting of member functions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23528" y="1556792"/>
            <a:ext cx="4456162" cy="5229200"/>
          </a:xfrm>
          <a:prstGeom prst="rect">
            <a:avLst/>
          </a:prstGeom>
          <a:noFill/>
          <a:ln w="9525">
            <a:noFill/>
            <a:miter lim="800000"/>
            <a:headEnd/>
            <a:tailEnd/>
          </a:ln>
        </p:spPr>
      </p:pic>
      <p:sp>
        <p:nvSpPr>
          <p:cNvPr id="5" name="Rectangle 4"/>
          <p:cNvSpPr/>
          <p:nvPr/>
        </p:nvSpPr>
        <p:spPr>
          <a:xfrm>
            <a:off x="539552" y="6237312"/>
            <a:ext cx="129614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251520" y="4265800"/>
            <a:ext cx="4536504" cy="12514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5" idx="0"/>
          </p:cNvCxnSpPr>
          <p:nvPr/>
        </p:nvCxnSpPr>
        <p:spPr>
          <a:xfrm flipV="1">
            <a:off x="1187624" y="5517232"/>
            <a:ext cx="0"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Nesting of member functions</a:t>
            </a:r>
            <a:endParaRPr lang="en-CA" dirty="0"/>
          </a:p>
        </p:txBody>
      </p:sp>
      <p:pic>
        <p:nvPicPr>
          <p:cNvPr id="1026" name="Picture 2"/>
          <p:cNvPicPr>
            <a:picLocks noChangeAspect="1" noChangeArrowheads="1"/>
          </p:cNvPicPr>
          <p:nvPr/>
        </p:nvPicPr>
        <p:blipFill>
          <a:blip r:embed="rId2" cstate="print"/>
          <a:srcRect/>
          <a:stretch>
            <a:fillRect/>
          </a:stretch>
        </p:blipFill>
        <p:spPr bwMode="auto">
          <a:xfrm>
            <a:off x="323528" y="1556792"/>
            <a:ext cx="4456162" cy="5229200"/>
          </a:xfrm>
          <a:prstGeom prst="rect">
            <a:avLst/>
          </a:prstGeom>
          <a:noFill/>
          <a:ln w="9525">
            <a:noFill/>
            <a:miter lim="800000"/>
            <a:headEnd/>
            <a:tailEnd/>
          </a:ln>
        </p:spPr>
      </p:pic>
      <p:sp>
        <p:nvSpPr>
          <p:cNvPr id="5" name="Rectangle 4"/>
          <p:cNvSpPr/>
          <p:nvPr/>
        </p:nvSpPr>
        <p:spPr>
          <a:xfrm>
            <a:off x="539552" y="6237312"/>
            <a:ext cx="129614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251520" y="4265800"/>
            <a:ext cx="4536504" cy="12514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5" idx="0"/>
          </p:cNvCxnSpPr>
          <p:nvPr/>
        </p:nvCxnSpPr>
        <p:spPr>
          <a:xfrm flipV="1">
            <a:off x="1187624" y="5517232"/>
            <a:ext cx="0"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cstate="print"/>
          <a:srcRect/>
          <a:stretch>
            <a:fillRect/>
          </a:stretch>
        </p:blipFill>
        <p:spPr bwMode="auto">
          <a:xfrm>
            <a:off x="6012160" y="4149080"/>
            <a:ext cx="1419225" cy="432048"/>
          </a:xfrm>
          <a:prstGeom prst="rect">
            <a:avLst/>
          </a:prstGeom>
          <a:noFill/>
          <a:ln w="9525">
            <a:noFill/>
            <a:miter lim="800000"/>
            <a:headEnd/>
            <a:tailEnd/>
          </a:ln>
        </p:spPr>
      </p:pic>
      <p:cxnSp>
        <p:nvCxnSpPr>
          <p:cNvPr id="9" name="Straight Arrow Connector 8"/>
          <p:cNvCxnSpPr/>
          <p:nvPr/>
        </p:nvCxnSpPr>
        <p:spPr>
          <a:xfrm>
            <a:off x="4788024" y="4437112"/>
            <a:ext cx="1152128"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6300192" y="3645024"/>
            <a:ext cx="1843753" cy="1800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23528" y="1512168"/>
            <a:ext cx="4824536" cy="5345832"/>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Nesting of member functions</a:t>
            </a:r>
            <a:endParaRPr lang="en-CA" dirty="0"/>
          </a:p>
        </p:txBody>
      </p:sp>
      <p:sp>
        <p:nvSpPr>
          <p:cNvPr id="5" name="Rectangle 4"/>
          <p:cNvSpPr/>
          <p:nvPr/>
        </p:nvSpPr>
        <p:spPr>
          <a:xfrm>
            <a:off x="6588224" y="4653136"/>
            <a:ext cx="1440160"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p:cNvSpPr/>
          <p:nvPr/>
        </p:nvSpPr>
        <p:spPr>
          <a:xfrm>
            <a:off x="323528" y="5993992"/>
            <a:ext cx="2160240" cy="83671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0" name="Straight Arrow Connector 9"/>
          <p:cNvCxnSpPr>
            <a:stCxn id="5" idx="1"/>
          </p:cNvCxnSpPr>
          <p:nvPr/>
        </p:nvCxnSpPr>
        <p:spPr>
          <a:xfrm flipH="1">
            <a:off x="2483768" y="4797152"/>
            <a:ext cx="4104456" cy="13681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6300192" y="3645024"/>
            <a:ext cx="1843753" cy="18002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23528" y="1556792"/>
            <a:ext cx="4824536" cy="5301208"/>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Nesting of member functions</a:t>
            </a:r>
            <a:endParaRPr lang="en-CA" dirty="0"/>
          </a:p>
        </p:txBody>
      </p:sp>
      <p:sp>
        <p:nvSpPr>
          <p:cNvPr id="5" name="Rectangle 4"/>
          <p:cNvSpPr/>
          <p:nvPr/>
        </p:nvSpPr>
        <p:spPr>
          <a:xfrm>
            <a:off x="6588224" y="4653136"/>
            <a:ext cx="1440160"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p:cNvSpPr/>
          <p:nvPr/>
        </p:nvSpPr>
        <p:spPr>
          <a:xfrm>
            <a:off x="323528" y="5993992"/>
            <a:ext cx="2160240" cy="83671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0" name="Straight Arrow Connector 9"/>
          <p:cNvCxnSpPr>
            <a:stCxn id="5" idx="1"/>
          </p:cNvCxnSpPr>
          <p:nvPr/>
        </p:nvCxnSpPr>
        <p:spPr>
          <a:xfrm flipH="1">
            <a:off x="2483768" y="4797152"/>
            <a:ext cx="4104456" cy="13681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23528" y="3456384"/>
            <a:ext cx="4248472" cy="141277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2" name="Straight Arrow Connector 11"/>
          <p:cNvCxnSpPr/>
          <p:nvPr/>
        </p:nvCxnSpPr>
        <p:spPr>
          <a:xfrm flipV="1">
            <a:off x="1547664" y="4869160"/>
            <a:ext cx="0" cy="11521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Nesting of member functions</a:t>
            </a:r>
            <a:endParaRPr lang="en-CA" dirty="0"/>
          </a:p>
        </p:txBody>
      </p:sp>
      <p:pic>
        <p:nvPicPr>
          <p:cNvPr id="5122" name="Picture 2"/>
          <p:cNvPicPr>
            <a:picLocks noChangeAspect="1" noChangeArrowheads="1"/>
          </p:cNvPicPr>
          <p:nvPr/>
        </p:nvPicPr>
        <p:blipFill>
          <a:blip r:embed="rId2" cstate="print"/>
          <a:srcRect/>
          <a:stretch>
            <a:fillRect/>
          </a:stretch>
        </p:blipFill>
        <p:spPr bwMode="auto">
          <a:xfrm>
            <a:off x="251519" y="1556792"/>
            <a:ext cx="4597731" cy="5301208"/>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6300192" y="3645024"/>
            <a:ext cx="1843753" cy="1800200"/>
          </a:xfrm>
          <a:prstGeom prst="rect">
            <a:avLst/>
          </a:prstGeom>
          <a:noFill/>
          <a:ln w="9525">
            <a:noFill/>
            <a:miter lim="800000"/>
            <a:headEnd/>
            <a:tailEnd/>
          </a:ln>
        </p:spPr>
      </p:pic>
      <p:sp>
        <p:nvSpPr>
          <p:cNvPr id="6" name="Rectangle 5"/>
          <p:cNvSpPr/>
          <p:nvPr/>
        </p:nvSpPr>
        <p:spPr>
          <a:xfrm>
            <a:off x="179512" y="3456384"/>
            <a:ext cx="4248472" cy="148478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179512" y="5993992"/>
            <a:ext cx="4536504" cy="83671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p:cNvSpPr/>
          <p:nvPr/>
        </p:nvSpPr>
        <p:spPr>
          <a:xfrm>
            <a:off x="6588224" y="4653136"/>
            <a:ext cx="1440160"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p:nvPr/>
        </p:nvCxnSpPr>
        <p:spPr>
          <a:xfrm flipH="1">
            <a:off x="2915816" y="4797152"/>
            <a:ext cx="3672408" cy="115212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547664" y="4941168"/>
            <a:ext cx="0" cy="10801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39552" y="2996952"/>
            <a:ext cx="1800200" cy="36004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Private member functions</a:t>
            </a:r>
            <a:endParaRPr lang="en-CA" dirty="0"/>
          </a:p>
        </p:txBody>
      </p:sp>
      <p:pic>
        <p:nvPicPr>
          <p:cNvPr id="66562" name="Picture 2"/>
          <p:cNvPicPr>
            <a:picLocks noChangeAspect="1" noChangeArrowheads="1"/>
          </p:cNvPicPr>
          <p:nvPr/>
        </p:nvPicPr>
        <p:blipFill>
          <a:blip r:embed="rId2" cstate="print"/>
          <a:srcRect/>
          <a:stretch>
            <a:fillRect/>
          </a:stretch>
        </p:blipFill>
        <p:spPr bwMode="auto">
          <a:xfrm>
            <a:off x="2051720" y="2714624"/>
            <a:ext cx="3853780" cy="2082527"/>
          </a:xfrm>
          <a:prstGeom prst="rect">
            <a:avLst/>
          </a:prstGeom>
          <a:noFill/>
          <a:ln w="9525">
            <a:noFill/>
            <a:miter lim="800000"/>
            <a:headEnd/>
            <a:tailEnd/>
          </a:ln>
        </p:spPr>
      </p:pic>
      <p:sp>
        <p:nvSpPr>
          <p:cNvPr id="5" name="Rectangle 4"/>
          <p:cNvSpPr/>
          <p:nvPr/>
        </p:nvSpPr>
        <p:spPr>
          <a:xfrm>
            <a:off x="2843808" y="4509120"/>
            <a:ext cx="1224136"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2123728" y="2799011"/>
            <a:ext cx="4300885" cy="3222277"/>
          </a:xfrm>
          <a:prstGeom prst="rect">
            <a:avLst/>
          </a:prstGeom>
          <a:noFill/>
          <a:ln w="9525">
            <a:noFill/>
            <a:miter lim="800000"/>
            <a:headEnd/>
            <a:tailEnd/>
          </a:ln>
        </p:spPr>
      </p:pic>
      <p:sp>
        <p:nvSpPr>
          <p:cNvPr id="2" name="Title 1"/>
          <p:cNvSpPr>
            <a:spLocks noGrp="1"/>
          </p:cNvSpPr>
          <p:nvPr>
            <p:ph type="title"/>
          </p:nvPr>
        </p:nvSpPr>
        <p:spPr/>
        <p:txBody>
          <a:bodyPr/>
          <a:lstStyle/>
          <a:p>
            <a:r>
              <a:rPr lang="en-CA" dirty="0" smtClean="0"/>
              <a:t>Private member functions</a:t>
            </a:r>
            <a:endParaRPr lang="en-CA" dirty="0"/>
          </a:p>
        </p:txBody>
      </p:sp>
      <p:sp>
        <p:nvSpPr>
          <p:cNvPr id="5" name="Rectangle 4"/>
          <p:cNvSpPr/>
          <p:nvPr/>
        </p:nvSpPr>
        <p:spPr>
          <a:xfrm>
            <a:off x="2411760" y="5561944"/>
            <a:ext cx="1224136"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Content Placeholder 2"/>
          <p:cNvSpPr>
            <a:spLocks noGrp="1"/>
          </p:cNvSpPr>
          <p:nvPr>
            <p:ph sz="quarter" idx="1"/>
          </p:nvPr>
        </p:nvSpPr>
        <p:spPr>
          <a:xfrm>
            <a:off x="612648" y="1484784"/>
            <a:ext cx="8153400" cy="964704"/>
          </a:xfrm>
        </p:spPr>
        <p:txBody>
          <a:bodyPr>
            <a:normAutofit fontScale="92500" lnSpcReduction="10000"/>
          </a:bodyPr>
          <a:lstStyle/>
          <a:p>
            <a:r>
              <a:rPr lang="en-CA" dirty="0" smtClean="0"/>
              <a:t>Delete an account in a customer file.</a:t>
            </a:r>
          </a:p>
          <a:p>
            <a:r>
              <a:rPr lang="en-CA" dirty="0" smtClean="0"/>
              <a:t>Provide increment to an employee.</a:t>
            </a:r>
            <a:endParaRPr lang="en-CA"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Why do we need private variables?</a:t>
            </a:r>
            <a:endParaRPr lang="en-CA" dirty="0"/>
          </a:p>
        </p:txBody>
      </p:sp>
      <p:sp>
        <p:nvSpPr>
          <p:cNvPr id="3" name="Content Placeholder 2"/>
          <p:cNvSpPr>
            <a:spLocks noGrp="1"/>
          </p:cNvSpPr>
          <p:nvPr>
            <p:ph sz="quarter" idx="1"/>
          </p:nvPr>
        </p:nvSpPr>
        <p:spPr/>
        <p:txBody>
          <a:bodyPr>
            <a:normAutofit/>
          </a:bodyPr>
          <a:lstStyle/>
          <a:p>
            <a:pPr algn="just"/>
            <a:r>
              <a:rPr lang="en-CA" sz="2400" dirty="0" smtClean="0"/>
              <a:t>A public member can be accessed from outside the class, which for practical considerations means "potentially anywhere". If something goes wrong with a public field, the culprit can be anywhere, and so in order to track down the bug, you may have to look at quite a lot of </a:t>
            </a:r>
            <a:r>
              <a:rPr lang="en-CA" sz="2400" dirty="0" err="1" smtClean="0"/>
              <a:t>code.A</a:t>
            </a:r>
            <a:r>
              <a:rPr lang="en-CA" sz="2400" dirty="0" smtClean="0"/>
              <a:t> private member, by contrast, can only be accessed from inside the same class, so if something goes wrong with that, there is usually only one source file to look at. If you have a million lines of code in your project, but your classes are kept small, this can reduce your bug tracking effort by a factor of 1000</a:t>
            </a:r>
            <a:r>
              <a:rPr lang="en-CA" sz="2400" dirty="0" smtClean="0"/>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Why do we need private variables?</a:t>
            </a:r>
            <a:endParaRPr lang="en-CA" dirty="0"/>
          </a:p>
        </p:txBody>
      </p:sp>
      <p:sp>
        <p:nvSpPr>
          <p:cNvPr id="3" name="Content Placeholder 2"/>
          <p:cNvSpPr>
            <a:spLocks noGrp="1"/>
          </p:cNvSpPr>
          <p:nvPr>
            <p:ph sz="quarter" idx="1"/>
          </p:nvPr>
        </p:nvSpPr>
        <p:spPr/>
        <p:txBody>
          <a:bodyPr/>
          <a:lstStyle/>
          <a:p>
            <a:pPr algn="just"/>
            <a:r>
              <a:rPr lang="en-CA" sz="3200" dirty="0" smtClean="0"/>
              <a:t>Another advantage is related to the concept of 'coupling'. A public member m of a class A that is used by another class B introduces a dependency: if you change m in A, you also have to check usages of m in B. Worse yet, nothing in class A tells you where m is being used, so again you have to search through the entire codebase;</a:t>
            </a:r>
          </a:p>
          <a:p>
            <a:pPr algn="just"/>
            <a:endParaRPr lang="en-CA"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Why do we need private variables?</a:t>
            </a:r>
            <a:endParaRPr lang="en-CA" dirty="0"/>
          </a:p>
        </p:txBody>
      </p:sp>
      <p:sp>
        <p:nvSpPr>
          <p:cNvPr id="3" name="Content Placeholder 2"/>
          <p:cNvSpPr>
            <a:spLocks noGrp="1"/>
          </p:cNvSpPr>
          <p:nvPr>
            <p:ph sz="quarter" idx="1"/>
          </p:nvPr>
        </p:nvSpPr>
        <p:spPr>
          <a:xfrm>
            <a:off x="612648" y="1600200"/>
            <a:ext cx="8153400" cy="3989040"/>
          </a:xfrm>
        </p:spPr>
        <p:txBody>
          <a:bodyPr>
            <a:normAutofit fontScale="77500" lnSpcReduction="20000"/>
          </a:bodyPr>
          <a:lstStyle/>
          <a:p>
            <a:pPr algn="just"/>
            <a:r>
              <a:rPr lang="en-CA" dirty="0" smtClean="0"/>
              <a:t>Private variables help prevent people from depending on certain parts of your code. For example, say you want to implement some data structure. You want users of your data structure to not care how you implemented it, but rather just use the implementation through your well defined interface. The reason is that if no one is depending on your implementation, you can change it whenever you want. For example, you can change the back-end implementation to improve performance. Any other developers who depended on your implementations will break, while the interface users will be fine. Having the flexibility to change implementations without effecting the class users is a huge benefit that using private variables (and more broadly, encapsulation) gives you.</a:t>
            </a:r>
            <a:endParaRPr lang="en-CA"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Real world problems</a:t>
            </a:r>
            <a:endParaRPr lang="en-CA" dirty="0"/>
          </a:p>
        </p:txBody>
      </p:sp>
      <p:pic>
        <p:nvPicPr>
          <p:cNvPr id="80906" name="Picture 10" descr="http://ih3.redbubble.net/image.10257110.6179/flat,550x550,075,f.jpg"/>
          <p:cNvPicPr>
            <a:picLocks noChangeAspect="1" noChangeArrowheads="1"/>
          </p:cNvPicPr>
          <p:nvPr/>
        </p:nvPicPr>
        <p:blipFill>
          <a:blip r:embed="rId2" cstate="print"/>
          <a:srcRect/>
          <a:stretch>
            <a:fillRect/>
          </a:stretch>
        </p:blipFill>
        <p:spPr bwMode="auto">
          <a:xfrm>
            <a:off x="5004048" y="1772816"/>
            <a:ext cx="2448272" cy="2448272"/>
          </a:xfrm>
          <a:prstGeom prst="rect">
            <a:avLst/>
          </a:prstGeom>
          <a:noFill/>
        </p:spPr>
      </p:pic>
      <p:sp>
        <p:nvSpPr>
          <p:cNvPr id="6" name="TextBox 5"/>
          <p:cNvSpPr txBox="1"/>
          <p:nvPr/>
        </p:nvSpPr>
        <p:spPr>
          <a:xfrm>
            <a:off x="2699792" y="1844824"/>
            <a:ext cx="1512168" cy="2585323"/>
          </a:xfrm>
          <a:prstGeom prst="rect">
            <a:avLst/>
          </a:prstGeom>
          <a:noFill/>
        </p:spPr>
        <p:txBody>
          <a:bodyPr wrap="square" rtlCol="0">
            <a:spAutoFit/>
          </a:bodyPr>
          <a:lstStyle/>
          <a:p>
            <a:r>
              <a:rPr lang="en-CA" b="1" dirty="0" smtClean="0"/>
              <a:t>Attributes:</a:t>
            </a:r>
          </a:p>
          <a:p>
            <a:pPr>
              <a:buFont typeface="Arial" pitchFamily="34" charset="0"/>
              <a:buChar char="•"/>
            </a:pPr>
            <a:r>
              <a:rPr lang="en-CA" dirty="0" smtClean="0"/>
              <a:t>Name</a:t>
            </a:r>
          </a:p>
          <a:p>
            <a:pPr>
              <a:buFont typeface="Arial" pitchFamily="34" charset="0"/>
              <a:buChar char="•"/>
            </a:pPr>
            <a:r>
              <a:rPr lang="en-CA" dirty="0" smtClean="0"/>
              <a:t>Age</a:t>
            </a:r>
          </a:p>
          <a:p>
            <a:pPr>
              <a:buFont typeface="Arial" pitchFamily="34" charset="0"/>
              <a:buChar char="•"/>
            </a:pPr>
            <a:r>
              <a:rPr lang="en-CA" dirty="0" smtClean="0"/>
              <a:t>Height</a:t>
            </a:r>
          </a:p>
          <a:p>
            <a:pPr>
              <a:buFont typeface="Arial" pitchFamily="34" charset="0"/>
              <a:buChar char="•"/>
            </a:pPr>
            <a:r>
              <a:rPr lang="en-CA" dirty="0" smtClean="0"/>
              <a:t>…..</a:t>
            </a:r>
          </a:p>
          <a:p>
            <a:r>
              <a:rPr lang="en-CA" b="1" dirty="0" smtClean="0"/>
              <a:t>Functions:</a:t>
            </a:r>
            <a:endParaRPr lang="en-CA" dirty="0" smtClean="0"/>
          </a:p>
          <a:p>
            <a:pPr>
              <a:buFont typeface="Arial" pitchFamily="34" charset="0"/>
              <a:buChar char="•"/>
            </a:pPr>
            <a:r>
              <a:rPr lang="en-CA" dirty="0" smtClean="0"/>
              <a:t>Walking</a:t>
            </a:r>
          </a:p>
          <a:p>
            <a:pPr>
              <a:buFont typeface="Arial" pitchFamily="34" charset="0"/>
              <a:buChar char="•"/>
            </a:pPr>
            <a:r>
              <a:rPr lang="en-CA" dirty="0" smtClean="0"/>
              <a:t>Driving</a:t>
            </a:r>
          </a:p>
          <a:p>
            <a:pPr>
              <a:buFont typeface="Arial" pitchFamily="34" charset="0"/>
              <a:buChar char="•"/>
            </a:pPr>
            <a:r>
              <a:rPr lang="en-CA" dirty="0"/>
              <a:t> </a:t>
            </a:r>
            <a:r>
              <a:rPr lang="en-CA" dirty="0" smtClean="0"/>
              <a:t>……</a:t>
            </a:r>
          </a:p>
        </p:txBody>
      </p:sp>
      <p:sp>
        <p:nvSpPr>
          <p:cNvPr id="7" name="TextBox 6"/>
          <p:cNvSpPr txBox="1"/>
          <p:nvPr/>
        </p:nvSpPr>
        <p:spPr>
          <a:xfrm>
            <a:off x="7380312" y="1916832"/>
            <a:ext cx="1512168" cy="2862322"/>
          </a:xfrm>
          <a:prstGeom prst="rect">
            <a:avLst/>
          </a:prstGeom>
          <a:noFill/>
        </p:spPr>
        <p:txBody>
          <a:bodyPr wrap="square" rtlCol="0">
            <a:spAutoFit/>
          </a:bodyPr>
          <a:lstStyle/>
          <a:p>
            <a:r>
              <a:rPr lang="en-CA" b="1" dirty="0" smtClean="0"/>
              <a:t>Attributes:</a:t>
            </a:r>
          </a:p>
          <a:p>
            <a:pPr>
              <a:buFont typeface="Arial" pitchFamily="34" charset="0"/>
              <a:buChar char="•"/>
            </a:pPr>
            <a:r>
              <a:rPr lang="en-CA" dirty="0" smtClean="0"/>
              <a:t>Name</a:t>
            </a:r>
          </a:p>
          <a:p>
            <a:pPr>
              <a:buFont typeface="Arial" pitchFamily="34" charset="0"/>
              <a:buChar char="•"/>
            </a:pPr>
            <a:r>
              <a:rPr lang="en-CA" dirty="0" smtClean="0"/>
              <a:t>Fuel</a:t>
            </a:r>
          </a:p>
          <a:p>
            <a:pPr>
              <a:buFont typeface="Arial" pitchFamily="34" charset="0"/>
              <a:buChar char="•"/>
            </a:pPr>
            <a:r>
              <a:rPr lang="en-CA" dirty="0" smtClean="0"/>
              <a:t>speed</a:t>
            </a:r>
          </a:p>
          <a:p>
            <a:pPr>
              <a:buFont typeface="Arial" pitchFamily="34" charset="0"/>
              <a:buChar char="•"/>
            </a:pPr>
            <a:r>
              <a:rPr lang="en-CA" dirty="0" smtClean="0"/>
              <a:t>…..</a:t>
            </a:r>
          </a:p>
          <a:p>
            <a:r>
              <a:rPr lang="en-CA" b="1" dirty="0" smtClean="0"/>
              <a:t>Functions:</a:t>
            </a:r>
            <a:endParaRPr lang="en-CA" dirty="0" smtClean="0"/>
          </a:p>
          <a:p>
            <a:pPr>
              <a:buFont typeface="Arial" pitchFamily="34" charset="0"/>
              <a:buChar char="•"/>
            </a:pPr>
            <a:r>
              <a:rPr lang="en-CA" dirty="0" err="1" smtClean="0"/>
              <a:t>setFule</a:t>
            </a:r>
            <a:r>
              <a:rPr lang="en-CA" dirty="0" smtClean="0"/>
              <a:t>	</a:t>
            </a:r>
          </a:p>
          <a:p>
            <a:pPr>
              <a:buFont typeface="Arial" pitchFamily="34" charset="0"/>
              <a:buChar char="•"/>
            </a:pPr>
            <a:r>
              <a:rPr lang="en-CA" dirty="0" err="1" smtClean="0"/>
              <a:t>setSpeed</a:t>
            </a:r>
            <a:endParaRPr lang="en-CA" dirty="0" smtClean="0"/>
          </a:p>
          <a:p>
            <a:pPr>
              <a:buFont typeface="Arial" pitchFamily="34" charset="0"/>
              <a:buChar char="•"/>
            </a:pPr>
            <a:r>
              <a:rPr lang="en-CA" dirty="0" err="1" smtClean="0"/>
              <a:t>beDriven</a:t>
            </a:r>
            <a:endParaRPr lang="en-CA" dirty="0" smtClean="0"/>
          </a:p>
          <a:p>
            <a:pPr>
              <a:buFont typeface="Arial" pitchFamily="34" charset="0"/>
              <a:buChar char="•"/>
            </a:pPr>
            <a:r>
              <a:rPr lang="en-CA" dirty="0"/>
              <a:t> </a:t>
            </a:r>
            <a:r>
              <a:rPr lang="en-CA" dirty="0" smtClean="0"/>
              <a:t>……</a:t>
            </a:r>
          </a:p>
        </p:txBody>
      </p:sp>
      <p:sp>
        <p:nvSpPr>
          <p:cNvPr id="8" name="TextBox 7"/>
          <p:cNvSpPr txBox="1"/>
          <p:nvPr/>
        </p:nvSpPr>
        <p:spPr>
          <a:xfrm>
            <a:off x="1259632" y="4437112"/>
            <a:ext cx="1095172" cy="369332"/>
          </a:xfrm>
          <a:prstGeom prst="rect">
            <a:avLst/>
          </a:prstGeom>
          <a:noFill/>
        </p:spPr>
        <p:txBody>
          <a:bodyPr wrap="none" rtlCol="0">
            <a:spAutoFit/>
          </a:bodyPr>
          <a:lstStyle/>
          <a:p>
            <a:r>
              <a:rPr lang="en-CA" b="1" dirty="0" smtClean="0"/>
              <a:t>Sheldon</a:t>
            </a:r>
            <a:endParaRPr lang="en-CA" b="1" dirty="0"/>
          </a:p>
        </p:txBody>
      </p:sp>
      <p:sp>
        <p:nvSpPr>
          <p:cNvPr id="9" name="TextBox 8"/>
          <p:cNvSpPr txBox="1"/>
          <p:nvPr/>
        </p:nvSpPr>
        <p:spPr>
          <a:xfrm>
            <a:off x="5779100" y="4509120"/>
            <a:ext cx="877163" cy="369332"/>
          </a:xfrm>
          <a:prstGeom prst="rect">
            <a:avLst/>
          </a:prstGeom>
          <a:noFill/>
        </p:spPr>
        <p:txBody>
          <a:bodyPr wrap="none" rtlCol="0">
            <a:spAutoFit/>
          </a:bodyPr>
          <a:lstStyle/>
          <a:p>
            <a:r>
              <a:rPr lang="en-CA" b="1" dirty="0" smtClean="0"/>
              <a:t>Sedan</a:t>
            </a:r>
            <a:endParaRPr lang="en-CA" b="1" dirty="0"/>
          </a:p>
        </p:txBody>
      </p:sp>
      <p:pic>
        <p:nvPicPr>
          <p:cNvPr id="10" name="Picture 6" descr="Sheldon Cooper Chibi mind power by xkahime"/>
          <p:cNvPicPr>
            <a:picLocks noChangeAspect="1" noChangeArrowheads="1"/>
          </p:cNvPicPr>
          <p:nvPr/>
        </p:nvPicPr>
        <p:blipFill>
          <a:blip r:embed="rId3" cstate="print"/>
          <a:srcRect/>
          <a:stretch>
            <a:fillRect/>
          </a:stretch>
        </p:blipFill>
        <p:spPr bwMode="auto">
          <a:xfrm>
            <a:off x="755576" y="1628800"/>
            <a:ext cx="1806988" cy="2808312"/>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Why do we need private variables?</a:t>
            </a:r>
            <a:endParaRPr lang="en-CA" dirty="0"/>
          </a:p>
        </p:txBody>
      </p:sp>
      <p:sp>
        <p:nvSpPr>
          <p:cNvPr id="3" name="Content Placeholder 2"/>
          <p:cNvSpPr>
            <a:spLocks noGrp="1"/>
          </p:cNvSpPr>
          <p:nvPr>
            <p:ph sz="quarter" idx="1"/>
          </p:nvPr>
        </p:nvSpPr>
        <p:spPr/>
        <p:txBody>
          <a:bodyPr/>
          <a:lstStyle/>
          <a:p>
            <a:r>
              <a:rPr lang="en-CA" dirty="0" smtClean="0"/>
              <a:t>Make </a:t>
            </a:r>
            <a:r>
              <a:rPr lang="en-CA" dirty="0" smtClean="0"/>
              <a:t>everything private by default, and then expose only those parts that absolutely have to be public. The more you can make private, the better.</a:t>
            </a:r>
            <a:endParaRPr lang="en-CA"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base"/>
            <a:r>
              <a:rPr lang="en-CA" dirty="0" smtClean="0"/>
              <a:t/>
            </a:r>
            <a:br>
              <a:rPr lang="en-CA" dirty="0" smtClean="0"/>
            </a:br>
            <a:r>
              <a:rPr lang="en-CA" dirty="0" smtClean="0"/>
              <a:t/>
            </a:r>
            <a:br>
              <a:rPr lang="en-CA" dirty="0" smtClean="0"/>
            </a:br>
            <a:r>
              <a:rPr lang="en-CA" dirty="0" smtClean="0"/>
              <a:t>why </a:t>
            </a:r>
            <a:r>
              <a:rPr lang="en-CA" dirty="0" smtClean="0"/>
              <a:t>to make function private in class?</a:t>
            </a:r>
            <a:r>
              <a:rPr lang="en-CA" b="1" dirty="0" smtClean="0"/>
              <a:t/>
            </a:r>
            <a:br>
              <a:rPr lang="en-CA" b="1" dirty="0" smtClean="0"/>
            </a:br>
            <a:r>
              <a:rPr lang="en-CA" dirty="0" smtClean="0"/>
              <a:t/>
            </a:r>
            <a:br>
              <a:rPr lang="en-CA" dirty="0" smtClean="0"/>
            </a:br>
            <a:endParaRPr lang="en-CA" dirty="0"/>
          </a:p>
        </p:txBody>
      </p:sp>
      <p:sp>
        <p:nvSpPr>
          <p:cNvPr id="3" name="Content Placeholder 2"/>
          <p:cNvSpPr>
            <a:spLocks noGrp="1"/>
          </p:cNvSpPr>
          <p:nvPr>
            <p:ph sz="quarter" idx="1"/>
          </p:nvPr>
        </p:nvSpPr>
        <p:spPr/>
        <p:txBody>
          <a:bodyPr/>
          <a:lstStyle/>
          <a:p>
            <a:r>
              <a:rPr lang="en-CA" dirty="0" smtClean="0"/>
              <a:t>You should make a function private when you don't need other objects or classes to access the function, when you'll be invoking it from within the class.</a:t>
            </a:r>
            <a:endParaRPr lang="en-CA"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why to make function private in class?</a:t>
            </a:r>
            <a:endParaRPr lang="en-CA" dirty="0"/>
          </a:p>
        </p:txBody>
      </p:sp>
      <p:pic>
        <p:nvPicPr>
          <p:cNvPr id="4" name="Picture 2"/>
          <p:cNvPicPr>
            <a:picLocks noChangeAspect="1" noChangeArrowheads="1"/>
          </p:cNvPicPr>
          <p:nvPr/>
        </p:nvPicPr>
        <p:blipFill>
          <a:blip r:embed="rId2" cstate="print"/>
          <a:srcRect/>
          <a:stretch>
            <a:fillRect/>
          </a:stretch>
        </p:blipFill>
        <p:spPr bwMode="auto">
          <a:xfrm>
            <a:off x="755576" y="1484784"/>
            <a:ext cx="7632848" cy="2721712"/>
          </a:xfrm>
          <a:prstGeom prst="rect">
            <a:avLst/>
          </a:prstGeom>
          <a:noFill/>
          <a:ln w="9525">
            <a:noFill/>
            <a:miter lim="800000"/>
            <a:headEnd/>
            <a:tailEnd/>
          </a:ln>
        </p:spPr>
      </p:pic>
      <p:pic>
        <p:nvPicPr>
          <p:cNvPr id="2050" name="Picture 2"/>
          <p:cNvPicPr>
            <a:picLocks noChangeAspect="1" noChangeArrowheads="1"/>
          </p:cNvPicPr>
          <p:nvPr/>
        </p:nvPicPr>
        <p:blipFill>
          <a:blip r:embed="rId3" cstate="print"/>
          <a:srcRect/>
          <a:stretch>
            <a:fillRect/>
          </a:stretch>
        </p:blipFill>
        <p:spPr bwMode="auto">
          <a:xfrm>
            <a:off x="755576" y="4365104"/>
            <a:ext cx="7704856" cy="2304256"/>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why to make function private in class?</a:t>
            </a:r>
            <a:endParaRPr lang="en-CA" dirty="0"/>
          </a:p>
        </p:txBody>
      </p:sp>
      <p:pic>
        <p:nvPicPr>
          <p:cNvPr id="3074" name="Picture 2"/>
          <p:cNvPicPr>
            <a:picLocks noChangeAspect="1" noChangeArrowheads="1"/>
          </p:cNvPicPr>
          <p:nvPr/>
        </p:nvPicPr>
        <p:blipFill>
          <a:blip r:embed="rId2" cstate="print"/>
          <a:srcRect/>
          <a:stretch>
            <a:fillRect/>
          </a:stretch>
        </p:blipFill>
        <p:spPr bwMode="auto">
          <a:xfrm>
            <a:off x="827584" y="1700808"/>
            <a:ext cx="7128792" cy="4650611"/>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Arrays within a class</a:t>
            </a:r>
            <a:endParaRPr lang="en-CA" dirty="0"/>
          </a:p>
        </p:txBody>
      </p:sp>
      <p:pic>
        <p:nvPicPr>
          <p:cNvPr id="68610" name="Picture 2"/>
          <p:cNvPicPr>
            <a:picLocks noChangeAspect="1" noChangeArrowheads="1"/>
          </p:cNvPicPr>
          <p:nvPr/>
        </p:nvPicPr>
        <p:blipFill>
          <a:blip r:embed="rId2" cstate="print"/>
          <a:srcRect/>
          <a:stretch>
            <a:fillRect/>
          </a:stretch>
        </p:blipFill>
        <p:spPr bwMode="auto">
          <a:xfrm>
            <a:off x="2483768" y="2809874"/>
            <a:ext cx="3672407" cy="1699245"/>
          </a:xfrm>
          <a:prstGeom prst="rect">
            <a:avLst/>
          </a:prstGeom>
          <a:noFill/>
          <a:ln w="9525">
            <a:noFill/>
            <a:miter lim="800000"/>
            <a:headEnd/>
            <a:tailEnd/>
          </a:ln>
        </p:spPr>
      </p:pic>
      <p:sp>
        <p:nvSpPr>
          <p:cNvPr id="5" name="Rectangle 4"/>
          <p:cNvSpPr/>
          <p:nvPr/>
        </p:nvSpPr>
        <p:spPr>
          <a:xfrm>
            <a:off x="3563888" y="3429000"/>
            <a:ext cx="1512168"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Memory allocation for objects</a:t>
            </a:r>
            <a:endParaRPr lang="en-CA" dirty="0"/>
          </a:p>
        </p:txBody>
      </p:sp>
      <p:sp>
        <p:nvSpPr>
          <p:cNvPr id="3" name="Content Placeholder 2"/>
          <p:cNvSpPr>
            <a:spLocks noGrp="1"/>
          </p:cNvSpPr>
          <p:nvPr>
            <p:ph sz="quarter" idx="1"/>
          </p:nvPr>
        </p:nvSpPr>
        <p:spPr>
          <a:xfrm>
            <a:off x="612648" y="1600200"/>
            <a:ext cx="8153400" cy="3052936"/>
          </a:xfrm>
        </p:spPr>
        <p:txBody>
          <a:bodyPr>
            <a:normAutofit fontScale="92500" lnSpcReduction="20000"/>
          </a:bodyPr>
          <a:lstStyle/>
          <a:p>
            <a:r>
              <a:rPr lang="en-CA" b="1" dirty="0" smtClean="0"/>
              <a:t>Member functions </a:t>
            </a:r>
            <a:r>
              <a:rPr lang="en-CA" dirty="0" smtClean="0"/>
              <a:t>are created and placed in the memory space </a:t>
            </a:r>
            <a:r>
              <a:rPr lang="en-CA" b="1" dirty="0" smtClean="0"/>
              <a:t>only once </a:t>
            </a:r>
            <a:r>
              <a:rPr lang="en-CA" dirty="0" smtClean="0"/>
              <a:t>when they are </a:t>
            </a:r>
            <a:r>
              <a:rPr lang="en-CA" b="1" dirty="0" smtClean="0"/>
              <a:t>defined</a:t>
            </a:r>
            <a:r>
              <a:rPr lang="en-CA" dirty="0" smtClean="0"/>
              <a:t> as a part of a class specification, </a:t>
            </a:r>
            <a:r>
              <a:rPr lang="en-CA" b="1" dirty="0" smtClean="0"/>
              <a:t>since all the objects</a:t>
            </a:r>
            <a:r>
              <a:rPr lang="en-CA" dirty="0" smtClean="0"/>
              <a:t> belonging to that class use the </a:t>
            </a:r>
            <a:r>
              <a:rPr lang="en-CA" b="1" dirty="0" smtClean="0"/>
              <a:t>same member functions</a:t>
            </a:r>
            <a:r>
              <a:rPr lang="en-CA" dirty="0" smtClean="0"/>
              <a:t>.</a:t>
            </a:r>
          </a:p>
          <a:p>
            <a:r>
              <a:rPr lang="en-CA" dirty="0" smtClean="0"/>
              <a:t>Only space for </a:t>
            </a:r>
            <a:r>
              <a:rPr lang="en-CA" b="1" dirty="0" smtClean="0"/>
              <a:t>member variables</a:t>
            </a:r>
            <a:r>
              <a:rPr lang="en-CA" dirty="0" smtClean="0"/>
              <a:t> is </a:t>
            </a:r>
            <a:r>
              <a:rPr lang="en-CA" b="1" dirty="0" smtClean="0"/>
              <a:t>allocated separately</a:t>
            </a:r>
            <a:r>
              <a:rPr lang="en-CA" dirty="0" smtClean="0"/>
              <a:t> for each object when the object is declared.</a:t>
            </a:r>
          </a:p>
          <a:p>
            <a:endParaRPr lang="en-CA"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Arrays of Objects</a:t>
            </a:r>
            <a:endParaRPr lang="en-CA" dirty="0"/>
          </a:p>
        </p:txBody>
      </p:sp>
      <p:pic>
        <p:nvPicPr>
          <p:cNvPr id="5122" name="Picture 2"/>
          <p:cNvPicPr>
            <a:picLocks noChangeAspect="1" noChangeArrowheads="1"/>
          </p:cNvPicPr>
          <p:nvPr/>
        </p:nvPicPr>
        <p:blipFill>
          <a:blip r:embed="rId2" cstate="print"/>
          <a:srcRect/>
          <a:stretch>
            <a:fillRect/>
          </a:stretch>
        </p:blipFill>
        <p:spPr bwMode="auto">
          <a:xfrm>
            <a:off x="251520" y="1556792"/>
            <a:ext cx="3600400" cy="5143429"/>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365823" y="1700808"/>
            <a:ext cx="4238625" cy="4536504"/>
          </a:xfrm>
          <a:prstGeom prst="rect">
            <a:avLst/>
          </a:prstGeom>
          <a:noFill/>
          <a:ln w="9525">
            <a:noFill/>
            <a:miter lim="800000"/>
            <a:headEnd/>
            <a:tailEnd/>
          </a:ln>
        </p:spPr>
      </p:pic>
      <p:sp>
        <p:nvSpPr>
          <p:cNvPr id="6" name="Rectangle 5"/>
          <p:cNvSpPr/>
          <p:nvPr/>
        </p:nvSpPr>
        <p:spPr>
          <a:xfrm>
            <a:off x="4572000" y="2348880"/>
            <a:ext cx="2088232" cy="43204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Arrays of Objects</a:t>
            </a:r>
            <a:endParaRPr lang="en-CA" dirty="0"/>
          </a:p>
        </p:txBody>
      </p:sp>
      <p:pic>
        <p:nvPicPr>
          <p:cNvPr id="5122" name="Picture 2"/>
          <p:cNvPicPr>
            <a:picLocks noChangeAspect="1" noChangeArrowheads="1"/>
          </p:cNvPicPr>
          <p:nvPr/>
        </p:nvPicPr>
        <p:blipFill>
          <a:blip r:embed="rId2" cstate="print"/>
          <a:srcRect/>
          <a:stretch>
            <a:fillRect/>
          </a:stretch>
        </p:blipFill>
        <p:spPr bwMode="auto">
          <a:xfrm>
            <a:off x="251520" y="1556792"/>
            <a:ext cx="3600400" cy="5143429"/>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365823" y="1700808"/>
            <a:ext cx="4238625" cy="4536504"/>
          </a:xfrm>
          <a:prstGeom prst="rect">
            <a:avLst/>
          </a:prstGeom>
          <a:noFill/>
          <a:ln w="9525">
            <a:noFill/>
            <a:miter lim="800000"/>
            <a:headEnd/>
            <a:tailEnd/>
          </a:ln>
        </p:spPr>
      </p:pic>
      <p:sp>
        <p:nvSpPr>
          <p:cNvPr id="5" name="Rectangle 4"/>
          <p:cNvSpPr/>
          <p:nvPr/>
        </p:nvSpPr>
        <p:spPr>
          <a:xfrm>
            <a:off x="4932040" y="3212976"/>
            <a:ext cx="3672408"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107504" y="4077072"/>
            <a:ext cx="3672408" cy="151216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5" idx="1"/>
            <a:endCxn id="5122" idx="3"/>
          </p:cNvCxnSpPr>
          <p:nvPr/>
        </p:nvCxnSpPr>
        <p:spPr>
          <a:xfrm flipH="1">
            <a:off x="3851920" y="3537012"/>
            <a:ext cx="1080120" cy="59149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Arrays of Objects</a:t>
            </a:r>
            <a:endParaRPr lang="en-CA" dirty="0"/>
          </a:p>
        </p:txBody>
      </p:sp>
      <p:pic>
        <p:nvPicPr>
          <p:cNvPr id="5122" name="Picture 2"/>
          <p:cNvPicPr>
            <a:picLocks noChangeAspect="1" noChangeArrowheads="1"/>
          </p:cNvPicPr>
          <p:nvPr/>
        </p:nvPicPr>
        <p:blipFill>
          <a:blip r:embed="rId2" cstate="print"/>
          <a:srcRect/>
          <a:stretch>
            <a:fillRect/>
          </a:stretch>
        </p:blipFill>
        <p:spPr bwMode="auto">
          <a:xfrm>
            <a:off x="251520" y="1556792"/>
            <a:ext cx="3600400" cy="5143429"/>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4365823" y="1700808"/>
            <a:ext cx="4238625" cy="4536504"/>
          </a:xfrm>
          <a:prstGeom prst="rect">
            <a:avLst/>
          </a:prstGeom>
          <a:noFill/>
          <a:ln w="9525">
            <a:noFill/>
            <a:miter lim="800000"/>
            <a:headEnd/>
            <a:tailEnd/>
          </a:ln>
        </p:spPr>
      </p:pic>
      <p:sp>
        <p:nvSpPr>
          <p:cNvPr id="5" name="Rectangle 4"/>
          <p:cNvSpPr/>
          <p:nvPr/>
        </p:nvSpPr>
        <p:spPr>
          <a:xfrm>
            <a:off x="4932040" y="4725144"/>
            <a:ext cx="3672408" cy="64807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107504" y="5589240"/>
            <a:ext cx="3672408" cy="115212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a:stCxn id="5" idx="1"/>
          </p:cNvCxnSpPr>
          <p:nvPr/>
        </p:nvCxnSpPr>
        <p:spPr>
          <a:xfrm flipH="1">
            <a:off x="3851920" y="5049180"/>
            <a:ext cx="1080120" cy="7560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 as function arguments</a:t>
            </a:r>
            <a:endParaRPr lang="en-CA" dirty="0"/>
          </a:p>
        </p:txBody>
      </p:sp>
      <p:sp>
        <p:nvSpPr>
          <p:cNvPr id="3" name="Content Placeholder 2"/>
          <p:cNvSpPr>
            <a:spLocks noGrp="1"/>
          </p:cNvSpPr>
          <p:nvPr>
            <p:ph sz="quarter" idx="1"/>
          </p:nvPr>
        </p:nvSpPr>
        <p:spPr/>
        <p:txBody>
          <a:bodyPr/>
          <a:lstStyle/>
          <a:p>
            <a:r>
              <a:rPr lang="en-CA" dirty="0" smtClean="0"/>
              <a:t>An object may be used as a function argument.</a:t>
            </a:r>
          </a:p>
          <a:p>
            <a:pPr lvl="1"/>
            <a:r>
              <a:rPr lang="en-CA" dirty="0" smtClean="0"/>
              <a:t>A copy of the entire object is passed to the function (</a:t>
            </a:r>
            <a:r>
              <a:rPr lang="en-CA" b="1" dirty="0" smtClean="0"/>
              <a:t>pass-by-value</a:t>
            </a:r>
            <a:r>
              <a:rPr lang="en-CA" dirty="0" smtClean="0"/>
              <a:t>).</a:t>
            </a:r>
          </a:p>
          <a:p>
            <a:pPr lvl="1"/>
            <a:r>
              <a:rPr lang="en-CA" dirty="0" smtClean="0"/>
              <a:t>Only the address of the object is transferred to the function (</a:t>
            </a:r>
            <a:r>
              <a:rPr lang="en-CA" b="1" dirty="0" smtClean="0"/>
              <a:t>pass-by-reference</a:t>
            </a:r>
            <a:r>
              <a:rPr lang="en-CA" dirty="0" smtClean="0"/>
              <a:t>).</a:t>
            </a:r>
            <a:endParaRPr lang="en-CA"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Real world problems</a:t>
            </a:r>
            <a:endParaRPr lang="en-CA" dirty="0"/>
          </a:p>
        </p:txBody>
      </p:sp>
      <p:pic>
        <p:nvPicPr>
          <p:cNvPr id="80900" name="Picture 4" descr="http://mybirdie.ca/files/endangered-species.jpg"/>
          <p:cNvPicPr>
            <a:picLocks noChangeAspect="1" noChangeArrowheads="1"/>
          </p:cNvPicPr>
          <p:nvPr/>
        </p:nvPicPr>
        <p:blipFill>
          <a:blip r:embed="rId2" cstate="print"/>
          <a:srcRect/>
          <a:stretch>
            <a:fillRect/>
          </a:stretch>
        </p:blipFill>
        <p:spPr bwMode="auto">
          <a:xfrm>
            <a:off x="2987824" y="4365104"/>
            <a:ext cx="2929508" cy="1728192"/>
          </a:xfrm>
          <a:prstGeom prst="rect">
            <a:avLst/>
          </a:prstGeom>
          <a:noFill/>
        </p:spPr>
      </p:pic>
      <p:sp>
        <p:nvSpPr>
          <p:cNvPr id="6" name="TextBox 5"/>
          <p:cNvSpPr txBox="1"/>
          <p:nvPr/>
        </p:nvSpPr>
        <p:spPr>
          <a:xfrm>
            <a:off x="2699792" y="1844824"/>
            <a:ext cx="1512168" cy="2585323"/>
          </a:xfrm>
          <a:prstGeom prst="rect">
            <a:avLst/>
          </a:prstGeom>
          <a:noFill/>
        </p:spPr>
        <p:txBody>
          <a:bodyPr wrap="square" rtlCol="0">
            <a:spAutoFit/>
          </a:bodyPr>
          <a:lstStyle/>
          <a:p>
            <a:r>
              <a:rPr lang="en-CA" b="1" dirty="0" smtClean="0"/>
              <a:t>Attributes:</a:t>
            </a:r>
          </a:p>
          <a:p>
            <a:pPr>
              <a:buFont typeface="Arial" pitchFamily="34" charset="0"/>
              <a:buChar char="•"/>
            </a:pPr>
            <a:r>
              <a:rPr lang="en-CA" dirty="0" smtClean="0"/>
              <a:t>Name</a:t>
            </a:r>
          </a:p>
          <a:p>
            <a:pPr>
              <a:buFont typeface="Arial" pitchFamily="34" charset="0"/>
              <a:buChar char="•"/>
            </a:pPr>
            <a:r>
              <a:rPr lang="en-CA" dirty="0" smtClean="0"/>
              <a:t>Age</a:t>
            </a:r>
          </a:p>
          <a:p>
            <a:pPr>
              <a:buFont typeface="Arial" pitchFamily="34" charset="0"/>
              <a:buChar char="•"/>
            </a:pPr>
            <a:r>
              <a:rPr lang="en-CA" dirty="0" smtClean="0"/>
              <a:t>Height</a:t>
            </a:r>
          </a:p>
          <a:p>
            <a:pPr>
              <a:buFont typeface="Arial" pitchFamily="34" charset="0"/>
              <a:buChar char="•"/>
            </a:pPr>
            <a:r>
              <a:rPr lang="en-CA" dirty="0" smtClean="0"/>
              <a:t>…..</a:t>
            </a:r>
          </a:p>
          <a:p>
            <a:r>
              <a:rPr lang="en-CA" b="1" dirty="0" smtClean="0"/>
              <a:t>Functions:</a:t>
            </a:r>
            <a:endParaRPr lang="en-CA" dirty="0" smtClean="0"/>
          </a:p>
          <a:p>
            <a:pPr>
              <a:buFont typeface="Arial" pitchFamily="34" charset="0"/>
              <a:buChar char="•"/>
            </a:pPr>
            <a:r>
              <a:rPr lang="en-CA" dirty="0" smtClean="0"/>
              <a:t>Walking</a:t>
            </a:r>
          </a:p>
          <a:p>
            <a:pPr>
              <a:buFont typeface="Arial" pitchFamily="34" charset="0"/>
              <a:buChar char="•"/>
            </a:pPr>
            <a:r>
              <a:rPr lang="en-CA" dirty="0" smtClean="0"/>
              <a:t>Driving</a:t>
            </a:r>
          </a:p>
          <a:p>
            <a:pPr>
              <a:buFont typeface="Arial" pitchFamily="34" charset="0"/>
              <a:buChar char="•"/>
            </a:pPr>
            <a:r>
              <a:rPr lang="en-CA" dirty="0"/>
              <a:t> </a:t>
            </a:r>
            <a:r>
              <a:rPr lang="en-CA" dirty="0" smtClean="0"/>
              <a:t>……</a:t>
            </a:r>
          </a:p>
        </p:txBody>
      </p:sp>
      <p:sp>
        <p:nvSpPr>
          <p:cNvPr id="7" name="TextBox 6"/>
          <p:cNvSpPr txBox="1"/>
          <p:nvPr/>
        </p:nvSpPr>
        <p:spPr>
          <a:xfrm>
            <a:off x="7380312" y="1916832"/>
            <a:ext cx="1512168" cy="2862322"/>
          </a:xfrm>
          <a:prstGeom prst="rect">
            <a:avLst/>
          </a:prstGeom>
          <a:noFill/>
        </p:spPr>
        <p:txBody>
          <a:bodyPr wrap="square" rtlCol="0">
            <a:spAutoFit/>
          </a:bodyPr>
          <a:lstStyle/>
          <a:p>
            <a:r>
              <a:rPr lang="en-CA" b="1" dirty="0" smtClean="0"/>
              <a:t>Attributes:</a:t>
            </a:r>
          </a:p>
          <a:p>
            <a:pPr>
              <a:buFont typeface="Arial" pitchFamily="34" charset="0"/>
              <a:buChar char="•"/>
            </a:pPr>
            <a:r>
              <a:rPr lang="en-CA" dirty="0" smtClean="0"/>
              <a:t>Name</a:t>
            </a:r>
          </a:p>
          <a:p>
            <a:pPr>
              <a:buFont typeface="Arial" pitchFamily="34" charset="0"/>
              <a:buChar char="•"/>
            </a:pPr>
            <a:r>
              <a:rPr lang="en-CA" dirty="0" smtClean="0"/>
              <a:t>Fuel</a:t>
            </a:r>
          </a:p>
          <a:p>
            <a:pPr>
              <a:buFont typeface="Arial" pitchFamily="34" charset="0"/>
              <a:buChar char="•"/>
            </a:pPr>
            <a:r>
              <a:rPr lang="en-CA" dirty="0" smtClean="0"/>
              <a:t>speed</a:t>
            </a:r>
          </a:p>
          <a:p>
            <a:pPr>
              <a:buFont typeface="Arial" pitchFamily="34" charset="0"/>
              <a:buChar char="•"/>
            </a:pPr>
            <a:r>
              <a:rPr lang="en-CA" dirty="0" smtClean="0"/>
              <a:t>…..</a:t>
            </a:r>
          </a:p>
          <a:p>
            <a:r>
              <a:rPr lang="en-CA" b="1" dirty="0" smtClean="0"/>
              <a:t>Functions:</a:t>
            </a:r>
            <a:endParaRPr lang="en-CA" dirty="0" smtClean="0"/>
          </a:p>
          <a:p>
            <a:pPr>
              <a:buFont typeface="Arial" pitchFamily="34" charset="0"/>
              <a:buChar char="•"/>
            </a:pPr>
            <a:r>
              <a:rPr lang="en-CA" dirty="0" err="1" smtClean="0"/>
              <a:t>setFule</a:t>
            </a:r>
            <a:r>
              <a:rPr lang="en-CA" dirty="0" smtClean="0"/>
              <a:t>	</a:t>
            </a:r>
          </a:p>
          <a:p>
            <a:pPr>
              <a:buFont typeface="Arial" pitchFamily="34" charset="0"/>
              <a:buChar char="•"/>
            </a:pPr>
            <a:r>
              <a:rPr lang="en-CA" dirty="0" err="1" smtClean="0"/>
              <a:t>setSpeed</a:t>
            </a:r>
            <a:endParaRPr lang="en-CA" dirty="0" smtClean="0"/>
          </a:p>
          <a:p>
            <a:pPr>
              <a:buFont typeface="Arial" pitchFamily="34" charset="0"/>
              <a:buChar char="•"/>
            </a:pPr>
            <a:r>
              <a:rPr lang="en-CA" dirty="0" err="1" smtClean="0"/>
              <a:t>beDriven</a:t>
            </a:r>
            <a:endParaRPr lang="en-CA" dirty="0" smtClean="0"/>
          </a:p>
          <a:p>
            <a:pPr>
              <a:buFont typeface="Arial" pitchFamily="34" charset="0"/>
              <a:buChar char="•"/>
            </a:pPr>
            <a:r>
              <a:rPr lang="en-CA" dirty="0"/>
              <a:t> </a:t>
            </a:r>
            <a:r>
              <a:rPr lang="en-CA" dirty="0" smtClean="0"/>
              <a:t>……</a:t>
            </a:r>
          </a:p>
        </p:txBody>
      </p:sp>
      <p:pic>
        <p:nvPicPr>
          <p:cNvPr id="8" name="Picture 10" descr="http://ih3.redbubble.net/image.10257110.6179/flat,550x550,075,f.jpg"/>
          <p:cNvPicPr>
            <a:picLocks noChangeAspect="1" noChangeArrowheads="1"/>
          </p:cNvPicPr>
          <p:nvPr/>
        </p:nvPicPr>
        <p:blipFill>
          <a:blip r:embed="rId3" cstate="print"/>
          <a:srcRect/>
          <a:stretch>
            <a:fillRect/>
          </a:stretch>
        </p:blipFill>
        <p:spPr bwMode="auto">
          <a:xfrm>
            <a:off x="5004048" y="1772816"/>
            <a:ext cx="2448272" cy="2448272"/>
          </a:xfrm>
          <a:prstGeom prst="rect">
            <a:avLst/>
          </a:prstGeom>
          <a:noFill/>
        </p:spPr>
      </p:pic>
      <p:sp>
        <p:nvSpPr>
          <p:cNvPr id="9" name="TextBox 8"/>
          <p:cNvSpPr txBox="1"/>
          <p:nvPr/>
        </p:nvSpPr>
        <p:spPr>
          <a:xfrm>
            <a:off x="3131840" y="6237312"/>
            <a:ext cx="3168352" cy="369332"/>
          </a:xfrm>
          <a:prstGeom prst="rect">
            <a:avLst/>
          </a:prstGeom>
          <a:noFill/>
        </p:spPr>
        <p:txBody>
          <a:bodyPr wrap="square" rtlCol="0">
            <a:spAutoFit/>
          </a:bodyPr>
          <a:lstStyle/>
          <a:p>
            <a:r>
              <a:rPr lang="en-CA" b="1" dirty="0" smtClean="0"/>
              <a:t>Sheldon</a:t>
            </a:r>
            <a:r>
              <a:rPr lang="en-CA" dirty="0" smtClean="0"/>
              <a:t> is driving his</a:t>
            </a:r>
            <a:r>
              <a:rPr lang="en-CA" b="1" dirty="0" smtClean="0"/>
              <a:t> Sedan</a:t>
            </a:r>
            <a:endParaRPr lang="en-CA" b="1" dirty="0"/>
          </a:p>
        </p:txBody>
      </p:sp>
      <p:sp>
        <p:nvSpPr>
          <p:cNvPr id="10" name="TextBox 9"/>
          <p:cNvSpPr txBox="1"/>
          <p:nvPr/>
        </p:nvSpPr>
        <p:spPr>
          <a:xfrm>
            <a:off x="1259632" y="4437112"/>
            <a:ext cx="1095172" cy="369332"/>
          </a:xfrm>
          <a:prstGeom prst="rect">
            <a:avLst/>
          </a:prstGeom>
          <a:noFill/>
        </p:spPr>
        <p:txBody>
          <a:bodyPr wrap="none" rtlCol="0">
            <a:spAutoFit/>
          </a:bodyPr>
          <a:lstStyle/>
          <a:p>
            <a:r>
              <a:rPr lang="en-CA" b="1" dirty="0" smtClean="0"/>
              <a:t>Sheldon</a:t>
            </a:r>
            <a:endParaRPr lang="en-CA" b="1" dirty="0"/>
          </a:p>
        </p:txBody>
      </p:sp>
      <p:sp>
        <p:nvSpPr>
          <p:cNvPr id="11" name="TextBox 10"/>
          <p:cNvSpPr txBox="1"/>
          <p:nvPr/>
        </p:nvSpPr>
        <p:spPr>
          <a:xfrm>
            <a:off x="5779100" y="4499828"/>
            <a:ext cx="877163" cy="369332"/>
          </a:xfrm>
          <a:prstGeom prst="rect">
            <a:avLst/>
          </a:prstGeom>
          <a:noFill/>
        </p:spPr>
        <p:txBody>
          <a:bodyPr wrap="none" rtlCol="0">
            <a:spAutoFit/>
          </a:bodyPr>
          <a:lstStyle/>
          <a:p>
            <a:r>
              <a:rPr lang="en-CA" b="1" dirty="0" smtClean="0"/>
              <a:t>Sedan</a:t>
            </a:r>
            <a:endParaRPr lang="en-CA" b="1" dirty="0"/>
          </a:p>
        </p:txBody>
      </p:sp>
      <p:pic>
        <p:nvPicPr>
          <p:cNvPr id="12" name="Picture 6" descr="Sheldon Cooper Chibi mind power by xkahime"/>
          <p:cNvPicPr>
            <a:picLocks noChangeAspect="1" noChangeArrowheads="1"/>
          </p:cNvPicPr>
          <p:nvPr/>
        </p:nvPicPr>
        <p:blipFill>
          <a:blip r:embed="rId4" cstate="print"/>
          <a:srcRect/>
          <a:stretch>
            <a:fillRect/>
          </a:stretch>
        </p:blipFill>
        <p:spPr bwMode="auto">
          <a:xfrm>
            <a:off x="755576" y="1628800"/>
            <a:ext cx="1806988" cy="2808312"/>
          </a:xfrm>
          <a:prstGeom prst="rect">
            <a:avLst/>
          </a:prstGeom>
          <a:noFill/>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 as function arguments</a:t>
            </a:r>
            <a:endParaRPr lang="en-CA" dirty="0"/>
          </a:p>
        </p:txBody>
      </p:sp>
      <p:pic>
        <p:nvPicPr>
          <p:cNvPr id="6146" name="Picture 2"/>
          <p:cNvPicPr>
            <a:picLocks noChangeAspect="1" noChangeArrowheads="1"/>
          </p:cNvPicPr>
          <p:nvPr/>
        </p:nvPicPr>
        <p:blipFill>
          <a:blip r:embed="rId2" cstate="print"/>
          <a:srcRect/>
          <a:stretch>
            <a:fillRect/>
          </a:stretch>
        </p:blipFill>
        <p:spPr bwMode="auto">
          <a:xfrm>
            <a:off x="57100" y="1628800"/>
            <a:ext cx="4370884" cy="5229200"/>
          </a:xfrm>
          <a:prstGeom prst="rect">
            <a:avLst/>
          </a:prstGeom>
          <a:noFill/>
          <a:ln w="9525">
            <a:noFill/>
            <a:miter lim="800000"/>
            <a:headEnd/>
            <a:tailEnd/>
          </a:ln>
        </p:spPr>
      </p:pic>
      <p:sp>
        <p:nvSpPr>
          <p:cNvPr id="6" name="Rectangle 5"/>
          <p:cNvSpPr/>
          <p:nvPr/>
        </p:nvSpPr>
        <p:spPr>
          <a:xfrm>
            <a:off x="179512" y="2564904"/>
            <a:ext cx="1656184" cy="36004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 as function arguments</a:t>
            </a:r>
            <a:endParaRPr lang="en-CA" dirty="0"/>
          </a:p>
        </p:txBody>
      </p:sp>
      <p:pic>
        <p:nvPicPr>
          <p:cNvPr id="6146" name="Picture 2"/>
          <p:cNvPicPr>
            <a:picLocks noChangeAspect="1" noChangeArrowheads="1"/>
          </p:cNvPicPr>
          <p:nvPr/>
        </p:nvPicPr>
        <p:blipFill>
          <a:blip r:embed="rId2" cstate="print"/>
          <a:srcRect/>
          <a:stretch>
            <a:fillRect/>
          </a:stretch>
        </p:blipFill>
        <p:spPr bwMode="auto">
          <a:xfrm>
            <a:off x="57100" y="1628800"/>
            <a:ext cx="4370884" cy="5229200"/>
          </a:xfrm>
          <a:prstGeom prst="rect">
            <a:avLst/>
          </a:prstGeom>
          <a:noFill/>
          <a:ln w="9525">
            <a:noFill/>
            <a:miter lim="800000"/>
            <a:headEnd/>
            <a:tailEnd/>
          </a:ln>
        </p:spPr>
      </p:pic>
      <p:sp>
        <p:nvSpPr>
          <p:cNvPr id="6" name="Rectangle 5"/>
          <p:cNvSpPr/>
          <p:nvPr/>
        </p:nvSpPr>
        <p:spPr>
          <a:xfrm>
            <a:off x="179512" y="3068960"/>
            <a:ext cx="2952328" cy="93610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 as function arguments</a:t>
            </a:r>
            <a:endParaRPr lang="en-CA" dirty="0"/>
          </a:p>
        </p:txBody>
      </p:sp>
      <p:pic>
        <p:nvPicPr>
          <p:cNvPr id="6146" name="Picture 2"/>
          <p:cNvPicPr>
            <a:picLocks noChangeAspect="1" noChangeArrowheads="1"/>
          </p:cNvPicPr>
          <p:nvPr/>
        </p:nvPicPr>
        <p:blipFill>
          <a:blip r:embed="rId2" cstate="print"/>
          <a:srcRect/>
          <a:stretch>
            <a:fillRect/>
          </a:stretch>
        </p:blipFill>
        <p:spPr bwMode="auto">
          <a:xfrm>
            <a:off x="57100" y="1628800"/>
            <a:ext cx="4370884" cy="5229200"/>
          </a:xfrm>
          <a:prstGeom prst="rect">
            <a:avLst/>
          </a:prstGeom>
          <a:noFill/>
          <a:ln w="9525">
            <a:noFill/>
            <a:miter lim="800000"/>
            <a:headEnd/>
            <a:tailEnd/>
          </a:ln>
        </p:spPr>
      </p:pic>
      <p:sp>
        <p:nvSpPr>
          <p:cNvPr id="6" name="Rectangle 5"/>
          <p:cNvSpPr/>
          <p:nvPr/>
        </p:nvSpPr>
        <p:spPr>
          <a:xfrm>
            <a:off x="179512" y="4049776"/>
            <a:ext cx="4248472" cy="93610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 as function arguments</a:t>
            </a:r>
            <a:endParaRPr lang="en-CA" dirty="0"/>
          </a:p>
        </p:txBody>
      </p:sp>
      <p:pic>
        <p:nvPicPr>
          <p:cNvPr id="6146" name="Picture 2"/>
          <p:cNvPicPr>
            <a:picLocks noChangeAspect="1" noChangeArrowheads="1"/>
          </p:cNvPicPr>
          <p:nvPr/>
        </p:nvPicPr>
        <p:blipFill>
          <a:blip r:embed="rId2" cstate="print"/>
          <a:srcRect/>
          <a:stretch>
            <a:fillRect/>
          </a:stretch>
        </p:blipFill>
        <p:spPr bwMode="auto">
          <a:xfrm>
            <a:off x="57100" y="1628800"/>
            <a:ext cx="4370884" cy="5229200"/>
          </a:xfrm>
          <a:prstGeom prst="rect">
            <a:avLst/>
          </a:prstGeom>
          <a:noFill/>
          <a:ln w="9525">
            <a:noFill/>
            <a:miter lim="800000"/>
            <a:headEnd/>
            <a:tailEnd/>
          </a:ln>
        </p:spPr>
      </p:pic>
      <p:sp>
        <p:nvSpPr>
          <p:cNvPr id="6" name="Rectangle 5"/>
          <p:cNvSpPr/>
          <p:nvPr/>
        </p:nvSpPr>
        <p:spPr>
          <a:xfrm>
            <a:off x="179512" y="4941168"/>
            <a:ext cx="230425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 as function arguments</a:t>
            </a:r>
            <a:endParaRPr lang="en-CA" dirty="0"/>
          </a:p>
        </p:txBody>
      </p:sp>
      <p:pic>
        <p:nvPicPr>
          <p:cNvPr id="6146" name="Picture 2"/>
          <p:cNvPicPr>
            <a:picLocks noChangeAspect="1" noChangeArrowheads="1"/>
          </p:cNvPicPr>
          <p:nvPr/>
        </p:nvPicPr>
        <p:blipFill>
          <a:blip r:embed="rId2" cstate="print"/>
          <a:srcRect/>
          <a:stretch>
            <a:fillRect/>
          </a:stretch>
        </p:blipFill>
        <p:spPr bwMode="auto">
          <a:xfrm>
            <a:off x="57100" y="1628800"/>
            <a:ext cx="4370884" cy="52292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580112" y="1844824"/>
            <a:ext cx="2664296" cy="3816424"/>
          </a:xfrm>
          <a:prstGeom prst="rect">
            <a:avLst/>
          </a:prstGeom>
          <a:noFill/>
          <a:ln w="9525">
            <a:noFill/>
            <a:miter lim="800000"/>
            <a:headEnd/>
            <a:tailEnd/>
          </a:ln>
        </p:spPr>
      </p:pic>
      <p:sp>
        <p:nvSpPr>
          <p:cNvPr id="6" name="Rectangle 5"/>
          <p:cNvSpPr/>
          <p:nvPr/>
        </p:nvSpPr>
        <p:spPr>
          <a:xfrm>
            <a:off x="35496" y="5445224"/>
            <a:ext cx="3816424" cy="134076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 as function arguments</a:t>
            </a:r>
            <a:endParaRPr lang="en-CA" dirty="0"/>
          </a:p>
        </p:txBody>
      </p:sp>
      <p:pic>
        <p:nvPicPr>
          <p:cNvPr id="6146" name="Picture 2"/>
          <p:cNvPicPr>
            <a:picLocks noChangeAspect="1" noChangeArrowheads="1"/>
          </p:cNvPicPr>
          <p:nvPr/>
        </p:nvPicPr>
        <p:blipFill>
          <a:blip r:embed="rId2" cstate="print"/>
          <a:srcRect/>
          <a:stretch>
            <a:fillRect/>
          </a:stretch>
        </p:blipFill>
        <p:spPr bwMode="auto">
          <a:xfrm>
            <a:off x="57100" y="1628800"/>
            <a:ext cx="4370884" cy="52292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580112" y="1844824"/>
            <a:ext cx="2664296" cy="3816424"/>
          </a:xfrm>
          <a:prstGeom prst="rect">
            <a:avLst/>
          </a:prstGeom>
          <a:noFill/>
          <a:ln w="9525">
            <a:noFill/>
            <a:miter lim="800000"/>
            <a:headEnd/>
            <a:tailEnd/>
          </a:ln>
        </p:spPr>
      </p:pic>
      <p:sp>
        <p:nvSpPr>
          <p:cNvPr id="6" name="Rectangle 5"/>
          <p:cNvSpPr/>
          <p:nvPr/>
        </p:nvSpPr>
        <p:spPr>
          <a:xfrm>
            <a:off x="5724128" y="2204864"/>
            <a:ext cx="2592288" cy="86409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179512" y="3068960"/>
            <a:ext cx="2952328" cy="93610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p:nvPr/>
        </p:nvCxnSpPr>
        <p:spPr>
          <a:xfrm flipH="1">
            <a:off x="3203848" y="2780928"/>
            <a:ext cx="2520280" cy="5760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 as function arguments</a:t>
            </a:r>
            <a:endParaRPr lang="en-CA" dirty="0"/>
          </a:p>
        </p:txBody>
      </p:sp>
      <p:pic>
        <p:nvPicPr>
          <p:cNvPr id="6146" name="Picture 2"/>
          <p:cNvPicPr>
            <a:picLocks noChangeAspect="1" noChangeArrowheads="1"/>
          </p:cNvPicPr>
          <p:nvPr/>
        </p:nvPicPr>
        <p:blipFill>
          <a:blip r:embed="rId2" cstate="print"/>
          <a:srcRect/>
          <a:stretch>
            <a:fillRect/>
          </a:stretch>
        </p:blipFill>
        <p:spPr bwMode="auto">
          <a:xfrm>
            <a:off x="57100" y="1628800"/>
            <a:ext cx="4370884" cy="52292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580112" y="1844824"/>
            <a:ext cx="2664296" cy="3816424"/>
          </a:xfrm>
          <a:prstGeom prst="rect">
            <a:avLst/>
          </a:prstGeom>
          <a:noFill/>
          <a:ln w="9525">
            <a:noFill/>
            <a:miter lim="800000"/>
            <a:headEnd/>
            <a:tailEnd/>
          </a:ln>
        </p:spPr>
      </p:pic>
      <p:sp>
        <p:nvSpPr>
          <p:cNvPr id="6" name="Rectangle 5"/>
          <p:cNvSpPr/>
          <p:nvPr/>
        </p:nvSpPr>
        <p:spPr>
          <a:xfrm>
            <a:off x="5868144" y="3212976"/>
            <a:ext cx="2160240" cy="43204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35496" y="5445224"/>
            <a:ext cx="4032448" cy="136815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p:nvPr/>
        </p:nvCxnSpPr>
        <p:spPr>
          <a:xfrm flipH="1">
            <a:off x="4139952" y="3645024"/>
            <a:ext cx="2016224" cy="1800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 as function arguments</a:t>
            </a:r>
            <a:endParaRPr lang="en-CA" dirty="0"/>
          </a:p>
        </p:txBody>
      </p:sp>
      <p:pic>
        <p:nvPicPr>
          <p:cNvPr id="6146" name="Picture 2"/>
          <p:cNvPicPr>
            <a:picLocks noChangeAspect="1" noChangeArrowheads="1"/>
          </p:cNvPicPr>
          <p:nvPr/>
        </p:nvPicPr>
        <p:blipFill>
          <a:blip r:embed="rId2" cstate="print"/>
          <a:srcRect/>
          <a:stretch>
            <a:fillRect/>
          </a:stretch>
        </p:blipFill>
        <p:spPr bwMode="auto">
          <a:xfrm>
            <a:off x="57100" y="1628800"/>
            <a:ext cx="4370884" cy="52292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580112" y="1844824"/>
            <a:ext cx="2664296" cy="3816424"/>
          </a:xfrm>
          <a:prstGeom prst="rect">
            <a:avLst/>
          </a:prstGeom>
          <a:noFill/>
          <a:ln w="9525">
            <a:noFill/>
            <a:miter lim="800000"/>
            <a:headEnd/>
            <a:tailEnd/>
          </a:ln>
        </p:spPr>
      </p:pic>
      <p:sp>
        <p:nvSpPr>
          <p:cNvPr id="6" name="Rectangle 5"/>
          <p:cNvSpPr/>
          <p:nvPr/>
        </p:nvSpPr>
        <p:spPr>
          <a:xfrm>
            <a:off x="5868144" y="3717032"/>
            <a:ext cx="2160240" cy="122413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35496" y="4005064"/>
            <a:ext cx="4680520" cy="100811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endCxn id="7" idx="3"/>
          </p:cNvCxnSpPr>
          <p:nvPr/>
        </p:nvCxnSpPr>
        <p:spPr>
          <a:xfrm flipH="1">
            <a:off x="4716016" y="4293096"/>
            <a:ext cx="1080120"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Objects as function arguments</a:t>
            </a:r>
            <a:endParaRPr lang="en-CA" dirty="0"/>
          </a:p>
        </p:txBody>
      </p:sp>
      <p:pic>
        <p:nvPicPr>
          <p:cNvPr id="6146" name="Picture 2"/>
          <p:cNvPicPr>
            <a:picLocks noChangeAspect="1" noChangeArrowheads="1"/>
          </p:cNvPicPr>
          <p:nvPr/>
        </p:nvPicPr>
        <p:blipFill>
          <a:blip r:embed="rId2" cstate="print"/>
          <a:srcRect/>
          <a:stretch>
            <a:fillRect/>
          </a:stretch>
        </p:blipFill>
        <p:spPr bwMode="auto">
          <a:xfrm>
            <a:off x="57100" y="1628800"/>
            <a:ext cx="4370884" cy="5229200"/>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a:stretch>
            <a:fillRect/>
          </a:stretch>
        </p:blipFill>
        <p:spPr bwMode="auto">
          <a:xfrm>
            <a:off x="5580112" y="1844824"/>
            <a:ext cx="2664296" cy="3816424"/>
          </a:xfrm>
          <a:prstGeom prst="rect">
            <a:avLst/>
          </a:prstGeom>
          <a:noFill/>
          <a:ln w="9525">
            <a:noFill/>
            <a:miter lim="800000"/>
            <a:headEnd/>
            <a:tailEnd/>
          </a:ln>
        </p:spPr>
      </p:pic>
      <p:sp>
        <p:nvSpPr>
          <p:cNvPr id="6" name="Rectangle 5"/>
          <p:cNvSpPr/>
          <p:nvPr/>
        </p:nvSpPr>
        <p:spPr>
          <a:xfrm>
            <a:off x="5868144" y="3717032"/>
            <a:ext cx="2160240" cy="122413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p:cNvSpPr/>
          <p:nvPr/>
        </p:nvSpPr>
        <p:spPr>
          <a:xfrm>
            <a:off x="35496" y="4005064"/>
            <a:ext cx="4680520" cy="100811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p:cNvCxnSpPr>
            <a:endCxn id="7" idx="3"/>
          </p:cNvCxnSpPr>
          <p:nvPr/>
        </p:nvCxnSpPr>
        <p:spPr>
          <a:xfrm flipH="1">
            <a:off x="4716016" y="4293096"/>
            <a:ext cx="1080120" cy="2160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170" name="Picture 2"/>
          <p:cNvPicPr>
            <a:picLocks noChangeAspect="1" noChangeArrowheads="1"/>
          </p:cNvPicPr>
          <p:nvPr/>
        </p:nvPicPr>
        <p:blipFill>
          <a:blip r:embed="rId4" cstate="print"/>
          <a:srcRect/>
          <a:stretch>
            <a:fillRect/>
          </a:stretch>
        </p:blipFill>
        <p:spPr bwMode="auto">
          <a:xfrm>
            <a:off x="6732240" y="5517232"/>
            <a:ext cx="1952625" cy="936104"/>
          </a:xfrm>
          <a:prstGeom prst="rect">
            <a:avLst/>
          </a:prstGeom>
          <a:noFill/>
          <a:ln w="9525">
            <a:noFill/>
            <a:miter lim="800000"/>
            <a:headEnd/>
            <a:tailEnd/>
          </a:ln>
        </p:spPr>
      </p:pic>
      <p:cxnSp>
        <p:nvCxnSpPr>
          <p:cNvPr id="11" name="Straight Arrow Connector 10"/>
          <p:cNvCxnSpPr>
            <a:endCxn id="7170" idx="0"/>
          </p:cNvCxnSpPr>
          <p:nvPr/>
        </p:nvCxnSpPr>
        <p:spPr>
          <a:xfrm>
            <a:off x="7668344" y="4941168"/>
            <a:ext cx="40209" cy="5760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Friendly functions</a:t>
            </a:r>
            <a:endParaRPr lang="en-CA" dirty="0"/>
          </a:p>
        </p:txBody>
      </p:sp>
      <p:sp>
        <p:nvSpPr>
          <p:cNvPr id="3" name="Content Placeholder 2"/>
          <p:cNvSpPr>
            <a:spLocks noGrp="1"/>
          </p:cNvSpPr>
          <p:nvPr>
            <p:ph sz="quarter" idx="1"/>
          </p:nvPr>
        </p:nvSpPr>
        <p:spPr>
          <a:xfrm>
            <a:off x="612648" y="1556792"/>
            <a:ext cx="8153400" cy="5257800"/>
          </a:xfrm>
        </p:spPr>
        <p:txBody>
          <a:bodyPr>
            <a:normAutofit fontScale="85000" lnSpcReduction="20000"/>
          </a:bodyPr>
          <a:lstStyle/>
          <a:p>
            <a:r>
              <a:rPr lang="en-CA" dirty="0" smtClean="0"/>
              <a:t>A </a:t>
            </a:r>
            <a:r>
              <a:rPr lang="en-CA" b="1" dirty="0" smtClean="0"/>
              <a:t>non-member function </a:t>
            </a:r>
            <a:r>
              <a:rPr lang="en-CA" dirty="0" smtClean="0"/>
              <a:t>cannot have an access to the private data of a class.</a:t>
            </a:r>
          </a:p>
          <a:p>
            <a:r>
              <a:rPr lang="en-CA" dirty="0" smtClean="0"/>
              <a:t>However, there could be a situation where two classes share a particular function.</a:t>
            </a:r>
          </a:p>
          <a:p>
            <a:pPr lvl="1"/>
            <a:r>
              <a:rPr lang="en-CA" dirty="0" smtClean="0"/>
              <a:t>Manager and scientist class use </a:t>
            </a:r>
            <a:r>
              <a:rPr lang="en-CA" b="1" i="1" dirty="0" err="1" smtClean="0"/>
              <a:t>income_tax</a:t>
            </a:r>
            <a:r>
              <a:rPr lang="en-CA" dirty="0" smtClean="0"/>
              <a:t> function.</a:t>
            </a:r>
          </a:p>
          <a:p>
            <a:pPr lvl="1"/>
            <a:r>
              <a:rPr lang="en-CA" b="1" i="1" dirty="0" err="1" smtClean="0"/>
              <a:t>Income_tax</a:t>
            </a:r>
            <a:r>
              <a:rPr lang="en-CA" dirty="0" smtClean="0"/>
              <a:t> function can be made friendly with both the classes.</a:t>
            </a:r>
          </a:p>
          <a:p>
            <a:r>
              <a:rPr lang="en-CA" dirty="0" smtClean="0"/>
              <a:t>The function declaration should be preceded by the keyword </a:t>
            </a:r>
            <a:r>
              <a:rPr lang="en-CA" b="1" i="1" dirty="0" smtClean="0"/>
              <a:t>friend</a:t>
            </a:r>
            <a:r>
              <a:rPr lang="en-CA" dirty="0" smtClean="0"/>
              <a:t>.</a:t>
            </a:r>
          </a:p>
          <a:p>
            <a:r>
              <a:rPr lang="en-CA" dirty="0" smtClean="0"/>
              <a:t>Functions declared with the keyword </a:t>
            </a:r>
            <a:r>
              <a:rPr lang="en-CA" b="1" i="1" dirty="0" smtClean="0"/>
              <a:t>friend</a:t>
            </a:r>
            <a:r>
              <a:rPr lang="en-CA" dirty="0" smtClean="0"/>
              <a:t> are known as friend functions.</a:t>
            </a:r>
          </a:p>
          <a:p>
            <a:r>
              <a:rPr lang="en-CA" b="1" dirty="0" smtClean="0"/>
              <a:t>Friend function </a:t>
            </a:r>
            <a:r>
              <a:rPr lang="en-CA" dirty="0" smtClean="0"/>
              <a:t>has the full access rights to the private members of the class.</a:t>
            </a:r>
          </a:p>
          <a:p>
            <a:r>
              <a:rPr lang="en-CA" dirty="0" smtClean="0"/>
              <a:t>A function can be declared as </a:t>
            </a:r>
            <a:r>
              <a:rPr lang="en-CA" b="1" i="1" dirty="0" smtClean="0"/>
              <a:t>friend</a:t>
            </a:r>
            <a:r>
              <a:rPr lang="en-CA" dirty="0" smtClean="0"/>
              <a:t> in any number of classes.</a:t>
            </a:r>
            <a:endParaRPr lang="en-CA"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Real world problems</a:t>
            </a:r>
            <a:endParaRPr lang="en-CA" dirty="0"/>
          </a:p>
        </p:txBody>
      </p:sp>
      <p:pic>
        <p:nvPicPr>
          <p:cNvPr id="4" name="Picture 4" descr="http://mybirdie.ca/files/endangered-species.jpg"/>
          <p:cNvPicPr>
            <a:picLocks noChangeAspect="1" noChangeArrowheads="1"/>
          </p:cNvPicPr>
          <p:nvPr/>
        </p:nvPicPr>
        <p:blipFill>
          <a:blip r:embed="rId2" cstate="print"/>
          <a:srcRect/>
          <a:stretch>
            <a:fillRect/>
          </a:stretch>
        </p:blipFill>
        <p:spPr bwMode="auto">
          <a:xfrm>
            <a:off x="2987824" y="1916832"/>
            <a:ext cx="2929508" cy="1728192"/>
          </a:xfrm>
          <a:prstGeom prst="rect">
            <a:avLst/>
          </a:prstGeom>
          <a:noFill/>
        </p:spPr>
      </p:pic>
      <p:cxnSp>
        <p:nvCxnSpPr>
          <p:cNvPr id="6" name="Straight Connector 5"/>
          <p:cNvCxnSpPr/>
          <p:nvPr/>
        </p:nvCxnSpPr>
        <p:spPr>
          <a:xfrm>
            <a:off x="899592" y="3616448"/>
            <a:ext cx="7344816" cy="72008"/>
          </a:xfrm>
          <a:prstGeom prst="line">
            <a:avLst/>
          </a:prstGeom>
          <a:ln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99592" y="3717032"/>
            <a:ext cx="432048" cy="369332"/>
          </a:xfrm>
          <a:prstGeom prst="rect">
            <a:avLst/>
          </a:prstGeom>
          <a:noFill/>
        </p:spPr>
        <p:txBody>
          <a:bodyPr wrap="square" rtlCol="0">
            <a:spAutoFit/>
          </a:bodyPr>
          <a:lstStyle/>
          <a:p>
            <a:r>
              <a:rPr lang="en-CA" dirty="0" smtClean="0"/>
              <a:t>A</a:t>
            </a:r>
            <a:endParaRPr lang="en-CA" dirty="0"/>
          </a:p>
        </p:txBody>
      </p:sp>
      <p:sp>
        <p:nvSpPr>
          <p:cNvPr id="8" name="TextBox 7"/>
          <p:cNvSpPr txBox="1"/>
          <p:nvPr/>
        </p:nvSpPr>
        <p:spPr>
          <a:xfrm>
            <a:off x="7884368" y="3789040"/>
            <a:ext cx="432048" cy="369332"/>
          </a:xfrm>
          <a:prstGeom prst="rect">
            <a:avLst/>
          </a:prstGeom>
          <a:noFill/>
        </p:spPr>
        <p:txBody>
          <a:bodyPr wrap="square" rtlCol="0">
            <a:spAutoFit/>
          </a:bodyPr>
          <a:lstStyle/>
          <a:p>
            <a:r>
              <a:rPr lang="en-CA" dirty="0" smtClean="0"/>
              <a:t>B</a:t>
            </a:r>
            <a:endParaRPr lang="en-CA" dirty="0"/>
          </a:p>
        </p:txBody>
      </p:sp>
      <p:sp>
        <p:nvSpPr>
          <p:cNvPr id="9" name="TextBox 8"/>
          <p:cNvSpPr txBox="1"/>
          <p:nvPr/>
        </p:nvSpPr>
        <p:spPr>
          <a:xfrm>
            <a:off x="2123728" y="4653136"/>
            <a:ext cx="4536504" cy="369332"/>
          </a:xfrm>
          <a:prstGeom prst="rect">
            <a:avLst/>
          </a:prstGeom>
          <a:noFill/>
        </p:spPr>
        <p:txBody>
          <a:bodyPr wrap="square" rtlCol="0">
            <a:spAutoFit/>
          </a:bodyPr>
          <a:lstStyle/>
          <a:p>
            <a:r>
              <a:rPr lang="en-CA" b="1" dirty="0" smtClean="0"/>
              <a:t>Sheldon</a:t>
            </a:r>
            <a:r>
              <a:rPr lang="en-CA" dirty="0" smtClean="0"/>
              <a:t> is driving his </a:t>
            </a:r>
            <a:r>
              <a:rPr lang="en-CA" b="1" dirty="0" smtClean="0"/>
              <a:t>Sedan</a:t>
            </a:r>
            <a:r>
              <a:rPr lang="en-CA" dirty="0" smtClean="0"/>
              <a:t> from</a:t>
            </a:r>
            <a:r>
              <a:rPr lang="en-CA" b="1" dirty="0" smtClean="0"/>
              <a:t> </a:t>
            </a:r>
            <a:r>
              <a:rPr lang="en-CA" dirty="0" smtClean="0"/>
              <a:t>A to B</a:t>
            </a:r>
            <a:endParaRPr lang="en-CA"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Friendly functions</a:t>
            </a:r>
            <a:endParaRPr lang="en-CA" dirty="0"/>
          </a:p>
        </p:txBody>
      </p:sp>
      <p:pic>
        <p:nvPicPr>
          <p:cNvPr id="1026" name="Picture 2" descr="http://static.howtoforge.com/images/c_cplusplus_tutorial/22_friend.jpg"/>
          <p:cNvPicPr>
            <a:picLocks noChangeAspect="1" noChangeArrowheads="1"/>
          </p:cNvPicPr>
          <p:nvPr/>
        </p:nvPicPr>
        <p:blipFill>
          <a:blip r:embed="rId2" cstate="print"/>
          <a:srcRect/>
          <a:stretch>
            <a:fillRect/>
          </a:stretch>
        </p:blipFill>
        <p:spPr bwMode="auto">
          <a:xfrm>
            <a:off x="2267744" y="2132856"/>
            <a:ext cx="4608512" cy="2952328"/>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Friendly functions</a:t>
            </a:r>
            <a:endParaRPr lang="en-CA" dirty="0"/>
          </a:p>
        </p:txBody>
      </p:sp>
      <p:pic>
        <p:nvPicPr>
          <p:cNvPr id="8194" name="Picture 2"/>
          <p:cNvPicPr>
            <a:picLocks noChangeAspect="1" noChangeArrowheads="1"/>
          </p:cNvPicPr>
          <p:nvPr/>
        </p:nvPicPr>
        <p:blipFill>
          <a:blip r:embed="rId2" cstate="print"/>
          <a:srcRect/>
          <a:stretch>
            <a:fillRect/>
          </a:stretch>
        </p:blipFill>
        <p:spPr bwMode="auto">
          <a:xfrm>
            <a:off x="1403648" y="1552574"/>
            <a:ext cx="4911427" cy="5044778"/>
          </a:xfrm>
          <a:prstGeom prst="rect">
            <a:avLst/>
          </a:prstGeom>
          <a:noFill/>
          <a:ln w="9525">
            <a:noFill/>
            <a:miter lim="800000"/>
            <a:headEnd/>
            <a:tailEnd/>
          </a:ln>
        </p:spPr>
      </p:pic>
      <p:sp>
        <p:nvSpPr>
          <p:cNvPr id="5" name="Rectangle 4"/>
          <p:cNvSpPr/>
          <p:nvPr/>
        </p:nvSpPr>
        <p:spPr>
          <a:xfrm>
            <a:off x="1691680" y="3284984"/>
            <a:ext cx="309634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Friendly functions</a:t>
            </a:r>
            <a:endParaRPr lang="en-CA" dirty="0"/>
          </a:p>
        </p:txBody>
      </p:sp>
      <p:pic>
        <p:nvPicPr>
          <p:cNvPr id="8194" name="Picture 2"/>
          <p:cNvPicPr>
            <a:picLocks noChangeAspect="1" noChangeArrowheads="1"/>
          </p:cNvPicPr>
          <p:nvPr/>
        </p:nvPicPr>
        <p:blipFill>
          <a:blip r:embed="rId2" cstate="print"/>
          <a:srcRect/>
          <a:stretch>
            <a:fillRect/>
          </a:stretch>
        </p:blipFill>
        <p:spPr bwMode="auto">
          <a:xfrm>
            <a:off x="1403648" y="1552574"/>
            <a:ext cx="4911427" cy="5044778"/>
          </a:xfrm>
          <a:prstGeom prst="rect">
            <a:avLst/>
          </a:prstGeom>
          <a:noFill/>
          <a:ln w="9525">
            <a:noFill/>
            <a:miter lim="800000"/>
            <a:headEnd/>
            <a:tailEnd/>
          </a:ln>
        </p:spPr>
      </p:pic>
      <p:sp>
        <p:nvSpPr>
          <p:cNvPr id="5" name="Rectangle 4"/>
          <p:cNvSpPr/>
          <p:nvPr/>
        </p:nvSpPr>
        <p:spPr>
          <a:xfrm>
            <a:off x="1691680" y="3501008"/>
            <a:ext cx="3096344"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Friendly functions</a:t>
            </a:r>
            <a:endParaRPr lang="en-CA" dirty="0"/>
          </a:p>
        </p:txBody>
      </p:sp>
      <p:pic>
        <p:nvPicPr>
          <p:cNvPr id="8194" name="Picture 2"/>
          <p:cNvPicPr>
            <a:picLocks noChangeAspect="1" noChangeArrowheads="1"/>
          </p:cNvPicPr>
          <p:nvPr/>
        </p:nvPicPr>
        <p:blipFill>
          <a:blip r:embed="rId2" cstate="print"/>
          <a:srcRect/>
          <a:stretch>
            <a:fillRect/>
          </a:stretch>
        </p:blipFill>
        <p:spPr bwMode="auto">
          <a:xfrm>
            <a:off x="1403648" y="1552574"/>
            <a:ext cx="4911427" cy="5044778"/>
          </a:xfrm>
          <a:prstGeom prst="rect">
            <a:avLst/>
          </a:prstGeom>
          <a:noFill/>
          <a:ln w="9525">
            <a:noFill/>
            <a:miter lim="800000"/>
            <a:headEnd/>
            <a:tailEnd/>
          </a:ln>
        </p:spPr>
      </p:pic>
      <p:sp>
        <p:nvSpPr>
          <p:cNvPr id="5" name="Rectangle 4"/>
          <p:cNvSpPr/>
          <p:nvPr/>
        </p:nvSpPr>
        <p:spPr>
          <a:xfrm>
            <a:off x="1403648" y="3933056"/>
            <a:ext cx="3456384" cy="86409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Friendly functions</a:t>
            </a:r>
            <a:endParaRPr lang="en-CA" dirty="0"/>
          </a:p>
        </p:txBody>
      </p:sp>
      <p:pic>
        <p:nvPicPr>
          <p:cNvPr id="8194" name="Picture 2"/>
          <p:cNvPicPr>
            <a:picLocks noChangeAspect="1" noChangeArrowheads="1"/>
          </p:cNvPicPr>
          <p:nvPr/>
        </p:nvPicPr>
        <p:blipFill>
          <a:blip r:embed="rId2" cstate="print"/>
          <a:srcRect/>
          <a:stretch>
            <a:fillRect/>
          </a:stretch>
        </p:blipFill>
        <p:spPr bwMode="auto">
          <a:xfrm>
            <a:off x="1403648" y="1552574"/>
            <a:ext cx="4911427" cy="5044778"/>
          </a:xfrm>
          <a:prstGeom prst="rect">
            <a:avLst/>
          </a:prstGeom>
          <a:noFill/>
          <a:ln w="9525">
            <a:noFill/>
            <a:miter lim="800000"/>
            <a:headEnd/>
            <a:tailEnd/>
          </a:ln>
        </p:spPr>
      </p:pic>
      <p:sp>
        <p:nvSpPr>
          <p:cNvPr id="5" name="Rectangle 4"/>
          <p:cNvSpPr/>
          <p:nvPr/>
        </p:nvSpPr>
        <p:spPr>
          <a:xfrm>
            <a:off x="1691680" y="5229200"/>
            <a:ext cx="4608512" cy="43204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1619672" y="3284984"/>
            <a:ext cx="4608512"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p:nvPr/>
        </p:nvCxnSpPr>
        <p:spPr>
          <a:xfrm flipH="1" flipV="1">
            <a:off x="3347864" y="3501008"/>
            <a:ext cx="144016" cy="17281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Friendly functions</a:t>
            </a:r>
            <a:endParaRPr lang="en-CA" dirty="0"/>
          </a:p>
        </p:txBody>
      </p:sp>
      <p:pic>
        <p:nvPicPr>
          <p:cNvPr id="8194" name="Picture 2"/>
          <p:cNvPicPr>
            <a:picLocks noChangeAspect="1" noChangeArrowheads="1"/>
          </p:cNvPicPr>
          <p:nvPr/>
        </p:nvPicPr>
        <p:blipFill>
          <a:blip r:embed="rId2" cstate="print"/>
          <a:srcRect/>
          <a:stretch>
            <a:fillRect/>
          </a:stretch>
        </p:blipFill>
        <p:spPr bwMode="auto">
          <a:xfrm>
            <a:off x="1403648" y="1552574"/>
            <a:ext cx="4911427" cy="5044778"/>
          </a:xfrm>
          <a:prstGeom prst="rect">
            <a:avLst/>
          </a:prstGeom>
          <a:noFill/>
          <a:ln w="9525">
            <a:noFill/>
            <a:miter lim="800000"/>
            <a:headEnd/>
            <a:tailEnd/>
          </a:ln>
        </p:spPr>
      </p:pic>
      <p:sp>
        <p:nvSpPr>
          <p:cNvPr id="5" name="Rectangle 4"/>
          <p:cNvSpPr/>
          <p:nvPr/>
        </p:nvSpPr>
        <p:spPr>
          <a:xfrm>
            <a:off x="1691680" y="5661248"/>
            <a:ext cx="4608512" cy="28803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Rectangle 5"/>
          <p:cNvSpPr/>
          <p:nvPr/>
        </p:nvSpPr>
        <p:spPr>
          <a:xfrm>
            <a:off x="1259632" y="3933056"/>
            <a:ext cx="4608512" cy="864096"/>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8" name="Straight Arrow Connector 7"/>
          <p:cNvCxnSpPr/>
          <p:nvPr/>
        </p:nvCxnSpPr>
        <p:spPr>
          <a:xfrm flipH="1" flipV="1">
            <a:off x="3419872" y="4797152"/>
            <a:ext cx="72008" cy="8640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9218" name="Picture 2"/>
          <p:cNvPicPr>
            <a:picLocks noChangeAspect="1" noChangeArrowheads="1"/>
          </p:cNvPicPr>
          <p:nvPr/>
        </p:nvPicPr>
        <p:blipFill>
          <a:blip r:embed="rId3" cstate="print"/>
          <a:srcRect/>
          <a:stretch>
            <a:fillRect/>
          </a:stretch>
        </p:blipFill>
        <p:spPr bwMode="auto">
          <a:xfrm>
            <a:off x="6876256" y="4797152"/>
            <a:ext cx="1247775" cy="432048"/>
          </a:xfrm>
          <a:prstGeom prst="rect">
            <a:avLst/>
          </a:prstGeom>
          <a:noFill/>
          <a:ln w="9525">
            <a:noFill/>
            <a:miter lim="800000"/>
            <a:headEnd/>
            <a:tailEnd/>
          </a:ln>
        </p:spPr>
      </p:pic>
      <p:cxnSp>
        <p:nvCxnSpPr>
          <p:cNvPr id="9" name="Straight Arrow Connector 8"/>
          <p:cNvCxnSpPr/>
          <p:nvPr/>
        </p:nvCxnSpPr>
        <p:spPr>
          <a:xfrm flipV="1">
            <a:off x="6156176" y="5157192"/>
            <a:ext cx="720080" cy="50405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 function friendly to two classes</a:t>
            </a:r>
            <a:endParaRPr lang="en-CA" dirty="0"/>
          </a:p>
        </p:txBody>
      </p:sp>
      <p:pic>
        <p:nvPicPr>
          <p:cNvPr id="10242" name="Picture 2"/>
          <p:cNvPicPr>
            <a:picLocks noChangeAspect="1" noChangeArrowheads="1"/>
          </p:cNvPicPr>
          <p:nvPr/>
        </p:nvPicPr>
        <p:blipFill>
          <a:blip r:embed="rId2" cstate="print"/>
          <a:srcRect/>
          <a:stretch>
            <a:fillRect/>
          </a:stretch>
        </p:blipFill>
        <p:spPr bwMode="auto">
          <a:xfrm>
            <a:off x="467544" y="1772816"/>
            <a:ext cx="3744416" cy="4680520"/>
          </a:xfrm>
          <a:prstGeom prst="rect">
            <a:avLst/>
          </a:prstGeom>
          <a:noFill/>
          <a:ln w="9525">
            <a:noFill/>
            <a:miter lim="800000"/>
            <a:headEnd/>
            <a:tailEnd/>
          </a:ln>
        </p:spPr>
      </p:pic>
      <p:sp>
        <p:nvSpPr>
          <p:cNvPr id="5" name="Rectangle 4"/>
          <p:cNvSpPr/>
          <p:nvPr/>
        </p:nvSpPr>
        <p:spPr>
          <a:xfrm>
            <a:off x="395536" y="2276872"/>
            <a:ext cx="1224136" cy="216024"/>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TextBox 5"/>
          <p:cNvSpPr txBox="1"/>
          <p:nvPr/>
        </p:nvSpPr>
        <p:spPr>
          <a:xfrm>
            <a:off x="4355976" y="2420888"/>
            <a:ext cx="2223686" cy="369332"/>
          </a:xfrm>
          <a:prstGeom prst="rect">
            <a:avLst/>
          </a:prstGeom>
          <a:noFill/>
        </p:spPr>
        <p:txBody>
          <a:bodyPr wrap="none" rtlCol="0">
            <a:spAutoFit/>
          </a:bodyPr>
          <a:lstStyle/>
          <a:p>
            <a:r>
              <a:rPr lang="en-CA" dirty="0" smtClean="0"/>
              <a:t>Forward declaration</a:t>
            </a:r>
            <a:endParaRPr lang="en-CA" dirty="0"/>
          </a:p>
        </p:txBody>
      </p:sp>
      <p:cxnSp>
        <p:nvCxnSpPr>
          <p:cNvPr id="8" name="Straight Arrow Connector 7"/>
          <p:cNvCxnSpPr>
            <a:stCxn id="6" idx="1"/>
            <a:endCxn id="5" idx="3"/>
          </p:cNvCxnSpPr>
          <p:nvPr/>
        </p:nvCxnSpPr>
        <p:spPr>
          <a:xfrm flipH="1" flipV="1">
            <a:off x="1619672" y="2384884"/>
            <a:ext cx="2736304" cy="22067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 function friendly to two classes</a:t>
            </a:r>
            <a:endParaRPr lang="en-CA" dirty="0"/>
          </a:p>
        </p:txBody>
      </p:sp>
      <p:pic>
        <p:nvPicPr>
          <p:cNvPr id="10242" name="Picture 2"/>
          <p:cNvPicPr>
            <a:picLocks noChangeAspect="1" noChangeArrowheads="1"/>
          </p:cNvPicPr>
          <p:nvPr/>
        </p:nvPicPr>
        <p:blipFill>
          <a:blip r:embed="rId2" cstate="print"/>
          <a:srcRect/>
          <a:stretch>
            <a:fillRect/>
          </a:stretch>
        </p:blipFill>
        <p:spPr bwMode="auto">
          <a:xfrm>
            <a:off x="467544" y="1772816"/>
            <a:ext cx="3744416" cy="4680520"/>
          </a:xfrm>
          <a:prstGeom prst="rect">
            <a:avLst/>
          </a:prstGeom>
          <a:noFill/>
          <a:ln w="9525">
            <a:noFill/>
            <a:miter lim="800000"/>
            <a:headEnd/>
            <a:tailEnd/>
          </a:ln>
        </p:spPr>
      </p:pic>
      <p:sp>
        <p:nvSpPr>
          <p:cNvPr id="5" name="Rectangle 4"/>
          <p:cNvSpPr/>
          <p:nvPr/>
        </p:nvSpPr>
        <p:spPr>
          <a:xfrm>
            <a:off x="395536" y="2492896"/>
            <a:ext cx="3744416" cy="115212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 function friendly to two classes</a:t>
            </a:r>
            <a:endParaRPr lang="en-CA" dirty="0"/>
          </a:p>
        </p:txBody>
      </p:sp>
      <p:pic>
        <p:nvPicPr>
          <p:cNvPr id="10242" name="Picture 2"/>
          <p:cNvPicPr>
            <a:picLocks noChangeAspect="1" noChangeArrowheads="1"/>
          </p:cNvPicPr>
          <p:nvPr/>
        </p:nvPicPr>
        <p:blipFill>
          <a:blip r:embed="rId2" cstate="print"/>
          <a:srcRect/>
          <a:stretch>
            <a:fillRect/>
          </a:stretch>
        </p:blipFill>
        <p:spPr bwMode="auto">
          <a:xfrm>
            <a:off x="467544" y="1772816"/>
            <a:ext cx="3744416" cy="4680520"/>
          </a:xfrm>
          <a:prstGeom prst="rect">
            <a:avLst/>
          </a:prstGeom>
          <a:noFill/>
          <a:ln w="9525">
            <a:noFill/>
            <a:miter lim="800000"/>
            <a:headEnd/>
            <a:tailEnd/>
          </a:ln>
        </p:spPr>
      </p:pic>
      <p:sp>
        <p:nvSpPr>
          <p:cNvPr id="5" name="Rectangle 4"/>
          <p:cNvSpPr/>
          <p:nvPr/>
        </p:nvSpPr>
        <p:spPr>
          <a:xfrm>
            <a:off x="395536" y="3789040"/>
            <a:ext cx="3744416" cy="1152128"/>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smtClean="0"/>
              <a:t>A function friendly to two classes</a:t>
            </a:r>
            <a:endParaRPr lang="en-CA" dirty="0"/>
          </a:p>
        </p:txBody>
      </p:sp>
      <p:pic>
        <p:nvPicPr>
          <p:cNvPr id="10242" name="Picture 2"/>
          <p:cNvPicPr>
            <a:picLocks noChangeAspect="1" noChangeArrowheads="1"/>
          </p:cNvPicPr>
          <p:nvPr/>
        </p:nvPicPr>
        <p:blipFill>
          <a:blip r:embed="rId2" cstate="print"/>
          <a:srcRect/>
          <a:stretch>
            <a:fillRect/>
          </a:stretch>
        </p:blipFill>
        <p:spPr bwMode="auto">
          <a:xfrm>
            <a:off x="467544" y="1772816"/>
            <a:ext cx="3744416" cy="4680520"/>
          </a:xfrm>
          <a:prstGeom prst="rect">
            <a:avLst/>
          </a:prstGeom>
          <a:noFill/>
          <a:ln w="9525">
            <a:noFill/>
            <a:miter lim="800000"/>
            <a:headEnd/>
            <a:tailEnd/>
          </a:ln>
        </p:spPr>
      </p:pic>
      <p:sp>
        <p:nvSpPr>
          <p:cNvPr id="5" name="Rectangle 4"/>
          <p:cNvSpPr/>
          <p:nvPr/>
        </p:nvSpPr>
        <p:spPr>
          <a:xfrm>
            <a:off x="395536" y="5085184"/>
            <a:ext cx="3744416" cy="1368152"/>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5471</TotalTime>
  <Words>3018</Words>
  <Application>Microsoft Office PowerPoint</Application>
  <PresentationFormat>On-screen Show (4:3)</PresentationFormat>
  <Paragraphs>509</Paragraphs>
  <Slides>188</Slides>
  <Notes>1</Notes>
  <HiddenSlides>0</HiddenSlides>
  <MMClips>0</MMClips>
  <ScaleCrop>false</ScaleCrop>
  <HeadingPairs>
    <vt:vector size="4" baseType="variant">
      <vt:variant>
        <vt:lpstr>Theme</vt:lpstr>
      </vt:variant>
      <vt:variant>
        <vt:i4>1</vt:i4>
      </vt:variant>
      <vt:variant>
        <vt:lpstr>Slide Titles</vt:lpstr>
      </vt:variant>
      <vt:variant>
        <vt:i4>188</vt:i4>
      </vt:variant>
    </vt:vector>
  </HeadingPairs>
  <TitlesOfParts>
    <vt:vector size="189" baseType="lpstr">
      <vt:lpstr>Median</vt:lpstr>
      <vt:lpstr>procedure-Oriented (Structured) programming       vs  Object-oriented programming      </vt:lpstr>
      <vt:lpstr>Procedure-Oriented programming</vt:lpstr>
      <vt:lpstr>Procedure-Oriented programming</vt:lpstr>
      <vt:lpstr>Characteristics of Procedure-Oriented programming </vt:lpstr>
      <vt:lpstr>Top-down approach</vt:lpstr>
      <vt:lpstr>Real world problems</vt:lpstr>
      <vt:lpstr>Real world problems</vt:lpstr>
      <vt:lpstr>Real world problems</vt:lpstr>
      <vt:lpstr>Real world problems</vt:lpstr>
      <vt:lpstr>Real world problems</vt:lpstr>
      <vt:lpstr>Real world problems</vt:lpstr>
      <vt:lpstr>Real world problems</vt:lpstr>
      <vt:lpstr>Object-Oriented programming</vt:lpstr>
      <vt:lpstr>Characteristics of Object-Oriented Programming</vt:lpstr>
      <vt:lpstr>Bottom-up approach</vt:lpstr>
      <vt:lpstr>How Procedure-oriented Programming Looks at a Problem</vt:lpstr>
      <vt:lpstr>How Object-Oriented Programming Looks at a Problem?</vt:lpstr>
      <vt:lpstr>Basic concepts of Object-Oriented Programming</vt:lpstr>
      <vt:lpstr>A simple program</vt:lpstr>
      <vt:lpstr>A simple program</vt:lpstr>
      <vt:lpstr>A simple program</vt:lpstr>
      <vt:lpstr>A simple program</vt:lpstr>
      <vt:lpstr>A simple program</vt:lpstr>
      <vt:lpstr>Basic concepts of Object-Oriented Programming</vt:lpstr>
      <vt:lpstr>Objects</vt:lpstr>
      <vt:lpstr>Objects’ three properties</vt:lpstr>
      <vt:lpstr>classes</vt:lpstr>
      <vt:lpstr>Encapsulation</vt:lpstr>
      <vt:lpstr>Abstraction </vt:lpstr>
      <vt:lpstr>Inheritance</vt:lpstr>
      <vt:lpstr>Polymorphism </vt:lpstr>
      <vt:lpstr>Polymorphism </vt:lpstr>
      <vt:lpstr>Function overloading</vt:lpstr>
      <vt:lpstr>Operator overloading</vt:lpstr>
      <vt:lpstr>Virtual function</vt:lpstr>
      <vt:lpstr>Message passing</vt:lpstr>
      <vt:lpstr>Structure in C</vt:lpstr>
      <vt:lpstr>Limitations of C structure</vt:lpstr>
      <vt:lpstr>Structure in C++</vt:lpstr>
      <vt:lpstr>Specifying a class</vt:lpstr>
      <vt:lpstr>Specifying a class</vt:lpstr>
      <vt:lpstr>Simple class example and its representation</vt:lpstr>
      <vt:lpstr>Creating objects</vt:lpstr>
      <vt:lpstr>Accessing class members</vt:lpstr>
      <vt:lpstr>Defining member functions</vt:lpstr>
      <vt:lpstr>Outside the class definition</vt:lpstr>
      <vt:lpstr>Outside the class definition</vt:lpstr>
      <vt:lpstr>Characteristics of member function</vt:lpstr>
      <vt:lpstr>Inside the class definition</vt:lpstr>
      <vt:lpstr>Inline function</vt:lpstr>
      <vt:lpstr>Inline function</vt:lpstr>
      <vt:lpstr>Making an outside function inline</vt:lpstr>
      <vt:lpstr>C++ program with class</vt:lpstr>
      <vt:lpstr>C++ program with class</vt:lpstr>
      <vt:lpstr>C++ program with class</vt:lpstr>
      <vt:lpstr>C++ program with class</vt:lpstr>
      <vt:lpstr>Nesting of member functions</vt:lpstr>
      <vt:lpstr>Nesting of member functions</vt:lpstr>
      <vt:lpstr>Nesting of member functions</vt:lpstr>
      <vt:lpstr>Nesting of member functions</vt:lpstr>
      <vt:lpstr>Nesting of member functions</vt:lpstr>
      <vt:lpstr>Nesting of member functions</vt:lpstr>
      <vt:lpstr>Nesting of member functions</vt:lpstr>
      <vt:lpstr>Nesting of member functions</vt:lpstr>
      <vt:lpstr>Private member functions</vt:lpstr>
      <vt:lpstr>Private member functions</vt:lpstr>
      <vt:lpstr>Why do we need private variables?</vt:lpstr>
      <vt:lpstr>Why do we need private variables?</vt:lpstr>
      <vt:lpstr>Why do we need private variables?</vt:lpstr>
      <vt:lpstr>Why do we need private variables?</vt:lpstr>
      <vt:lpstr>  why to make function private in class?  </vt:lpstr>
      <vt:lpstr>why to make function private in class?</vt:lpstr>
      <vt:lpstr>why to make function private in class?</vt:lpstr>
      <vt:lpstr>Arrays within a class</vt:lpstr>
      <vt:lpstr>Memory allocation for objects</vt:lpstr>
      <vt:lpstr>Arrays of Objects</vt:lpstr>
      <vt:lpstr>Arrays of Objects</vt:lpstr>
      <vt:lpstr>Arrays of Objects</vt:lpstr>
      <vt:lpstr>Objects as function arguments</vt:lpstr>
      <vt:lpstr>Objects as function arguments</vt:lpstr>
      <vt:lpstr>Objects as function arguments</vt:lpstr>
      <vt:lpstr>Objects as function arguments</vt:lpstr>
      <vt:lpstr>Objects as function arguments</vt:lpstr>
      <vt:lpstr>Objects as function arguments</vt:lpstr>
      <vt:lpstr>Objects as function arguments</vt:lpstr>
      <vt:lpstr>Objects as function arguments</vt:lpstr>
      <vt:lpstr>Objects as function arguments</vt:lpstr>
      <vt:lpstr>Objects as function arguments</vt:lpstr>
      <vt:lpstr>Friendly functions</vt:lpstr>
      <vt:lpstr>Friendly functions</vt:lpstr>
      <vt:lpstr>Friendly functions</vt:lpstr>
      <vt:lpstr>Friendly functions</vt:lpstr>
      <vt:lpstr>Friendly functions</vt:lpstr>
      <vt:lpstr>Friendly functions</vt:lpstr>
      <vt:lpstr>Friendly functions</vt:lpstr>
      <vt:lpstr>A function friendly to two classes</vt:lpstr>
      <vt:lpstr>A function friendly to two classes</vt:lpstr>
      <vt:lpstr>A function friendly to two classes</vt:lpstr>
      <vt:lpstr>A function friendly to two classes</vt:lpstr>
      <vt:lpstr>A function friendly to two classes</vt:lpstr>
      <vt:lpstr>A function friendly to two classes</vt:lpstr>
      <vt:lpstr>A function friendly to two classes</vt:lpstr>
      <vt:lpstr>A function friendly to two classes</vt:lpstr>
      <vt:lpstr>A function friendly to two classes</vt:lpstr>
      <vt:lpstr>A function friendly to two classes</vt:lpstr>
      <vt:lpstr>Characteristics of a friend function</vt:lpstr>
      <vt:lpstr>Friend function in Java</vt:lpstr>
      <vt:lpstr>Swapping private data of classes</vt:lpstr>
      <vt:lpstr>Swapping private data of classes</vt:lpstr>
      <vt:lpstr>Swapping private data of classes</vt:lpstr>
      <vt:lpstr>Swapping private data of classes</vt:lpstr>
      <vt:lpstr>Swapping private data of classes</vt:lpstr>
      <vt:lpstr>Swapping private data of classes</vt:lpstr>
      <vt:lpstr>Swapping private data of classes</vt:lpstr>
      <vt:lpstr>Swapping private data of classes</vt:lpstr>
      <vt:lpstr>Swapping private data of classes</vt:lpstr>
      <vt:lpstr>Swapping private data of classes</vt:lpstr>
      <vt:lpstr>Swapping private data of classes</vt:lpstr>
      <vt:lpstr>Swapping private data of classes</vt:lpstr>
      <vt:lpstr>Swapping private data of classes</vt:lpstr>
      <vt:lpstr>Returning objects</vt:lpstr>
      <vt:lpstr>Returning objects</vt:lpstr>
      <vt:lpstr>Returning objects</vt:lpstr>
      <vt:lpstr>Returning objects</vt:lpstr>
      <vt:lpstr>Friendly functions</vt:lpstr>
      <vt:lpstr>Friendly functions</vt:lpstr>
      <vt:lpstr>Friend class</vt:lpstr>
      <vt:lpstr>Friend class</vt:lpstr>
      <vt:lpstr>Friend class</vt:lpstr>
      <vt:lpstr>Friend class</vt:lpstr>
      <vt:lpstr>Friend class</vt:lpstr>
      <vt:lpstr>Friend class</vt:lpstr>
      <vt:lpstr>Friend class</vt:lpstr>
      <vt:lpstr>Friend class</vt:lpstr>
      <vt:lpstr>Friend class</vt:lpstr>
      <vt:lpstr>Friend class</vt:lpstr>
      <vt:lpstr>Friend class</vt:lpstr>
      <vt:lpstr>Constructor</vt:lpstr>
      <vt:lpstr>Constructor</vt:lpstr>
      <vt:lpstr>Constructor</vt:lpstr>
      <vt:lpstr>Default constructor</vt:lpstr>
      <vt:lpstr>Special characteristics </vt:lpstr>
      <vt:lpstr>Parameterized constructors</vt:lpstr>
      <vt:lpstr>Parameterized constructors</vt:lpstr>
      <vt:lpstr>Parameterized constructors</vt:lpstr>
      <vt:lpstr>Parameterized constructors</vt:lpstr>
      <vt:lpstr>Parameterized constructors</vt:lpstr>
      <vt:lpstr>Parameterized constructors</vt:lpstr>
      <vt:lpstr>Parameterized constructors</vt:lpstr>
      <vt:lpstr>Function overloading</vt:lpstr>
      <vt:lpstr>Function overloading</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Multiple constructor in a class (overloaded constructors)</vt:lpstr>
      <vt:lpstr>Constructors with default arguments</vt:lpstr>
      <vt:lpstr>Default constructor vs Default argument constructor</vt:lpstr>
      <vt:lpstr>Default constructor vs Default argument constructor</vt:lpstr>
      <vt:lpstr>Dynamic initialization of objects</vt:lpstr>
      <vt:lpstr>Dynamic initialization of objects</vt:lpstr>
      <vt:lpstr>Dynamic initialization of objects</vt:lpstr>
      <vt:lpstr>Dynamic initialization of objects</vt:lpstr>
      <vt:lpstr>Dynamic initialization of objects</vt:lpstr>
      <vt:lpstr>Dynamic initialization of objects</vt:lpstr>
      <vt:lpstr>Dynamic initialization of objects</vt:lpstr>
      <vt:lpstr>Dynamic initialization of objects</vt:lpstr>
      <vt:lpstr>Dynamic initialization of objects</vt:lpstr>
      <vt:lpstr>Dynamic initialization of objects</vt:lpstr>
      <vt:lpstr>Copy constructor</vt:lpstr>
      <vt:lpstr>Copy constructor</vt:lpstr>
      <vt:lpstr>Copy constructor</vt:lpstr>
      <vt:lpstr>Copy constructor</vt:lpstr>
      <vt:lpstr>Copy constructor</vt:lpstr>
      <vt:lpstr>Copy constructor</vt:lpstr>
      <vt:lpstr>What will be the output and why?</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AUVI</dc:creator>
  <cp:lastModifiedBy>AUVI</cp:lastModifiedBy>
  <cp:revision>630</cp:revision>
  <dcterms:created xsi:type="dcterms:W3CDTF">2014-11-15T13:51:38Z</dcterms:created>
  <dcterms:modified xsi:type="dcterms:W3CDTF">2018-02-07T17:10:51Z</dcterms:modified>
</cp:coreProperties>
</file>